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716" y="-90"/>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35421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146799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371491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16941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409472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178202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48108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195866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146891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407425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527A60-FA0F-4E42-9E20-7C8D29EEADC5}" type="datetimeFigureOut">
              <a:rPr lang="ru-RU" smtClean="0"/>
              <a:pPr/>
              <a:t>28.07.2024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87185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8527A60-FA0F-4E42-9E20-7C8D29EEADC5}" type="datetimeFigureOut">
              <a:rPr lang="ru-RU" smtClean="0"/>
              <a:pPr/>
              <a:t>28.07.2024</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E04E6BF-F224-4736-A41B-858CA6DB276D}" type="slidenum">
              <a:rPr lang="ru-RU" smtClean="0"/>
              <a:pPr/>
              <a:t>‹#›</a:t>
            </a:fld>
            <a:endParaRPr lang="ru-RU"/>
          </a:p>
        </p:txBody>
      </p:sp>
    </p:spTree>
    <p:extLst>
      <p:ext uri="{BB962C8B-B14F-4D97-AF65-F5344CB8AC3E}">
        <p14:creationId xmlns:p14="http://schemas.microsoft.com/office/powerpoint/2010/main" xmlns="" val="154839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514350" y="2840568"/>
            <a:ext cx="5722962" cy="2451512"/>
          </a:xfrm>
        </p:spPr>
        <p:txBody>
          <a:bodyPr>
            <a:normAutofit fontScale="90000"/>
          </a:bodyPr>
          <a:lstStyle/>
          <a:p>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Консультация</a:t>
            </a:r>
            <a:b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для родителей</a:t>
            </a:r>
            <a:b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ru-RU"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«Развитие понимания речи   у неговорящих детей </a:t>
            </a:r>
            <a:r>
              <a:rPr lang="ru-RU"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r>
            <a:b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endParaRPr lang="ru-RU"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ru-RU" dirty="0" smtClean="0"/>
              <a:t>   </a:t>
            </a:r>
            <a:endParaRPr lang="ru-RU"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80" y="5701019"/>
            <a:ext cx="5760640" cy="2182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386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
        <p:nvSpPr>
          <p:cNvPr id="3" name="Прямоугольник 2"/>
          <p:cNvSpPr/>
          <p:nvPr/>
        </p:nvSpPr>
        <p:spPr>
          <a:xfrm>
            <a:off x="404664" y="395536"/>
            <a:ext cx="5976664" cy="830997"/>
          </a:xfrm>
          <a:prstGeom prst="rect">
            <a:avLst/>
          </a:prstGeom>
        </p:spPr>
        <p:txBody>
          <a:bodyPr wrap="square">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Игры, которые можно проводить с ребенком</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4664" y="1226533"/>
            <a:ext cx="5976664" cy="4770537"/>
          </a:xfrm>
          <a:prstGeom prst="rect">
            <a:avLst/>
          </a:prstGeom>
        </p:spPr>
        <p:txBody>
          <a:bodyPr wrap="square">
            <a:spAutoFit/>
          </a:bodyPr>
          <a:lstStyle/>
          <a:p>
            <a:pPr algn="just"/>
            <a:r>
              <a:rPr lang="ru-RU" sz="1700" b="1" dirty="0" smtClean="0">
                <a:solidFill>
                  <a:srgbClr val="C00000"/>
                </a:solidFill>
                <a:latin typeface="Times New Roman" panose="02020603050405020304" pitchFamily="18" charset="0"/>
                <a:cs typeface="Times New Roman" panose="02020603050405020304" pitchFamily="18" charset="0"/>
              </a:rPr>
              <a:t>3. Отгадай загадку – покажи отгадку!</a:t>
            </a:r>
          </a:p>
          <a:p>
            <a:pPr algn="just"/>
            <a:r>
              <a:rPr lang="ru-RU" sz="1600" b="1" u="sng" dirty="0" smtClean="0">
                <a:latin typeface="Times New Roman" panose="02020603050405020304" pitchFamily="18" charset="0"/>
                <a:cs typeface="Times New Roman" panose="02020603050405020304" pitchFamily="18" charset="0"/>
              </a:rPr>
              <a:t>Цель:</a:t>
            </a:r>
            <a:r>
              <a:rPr lang="ru-RU" sz="1600" b="1" dirty="0" smtClean="0">
                <a:latin typeface="Times New Roman" panose="02020603050405020304" pitchFamily="18" charset="0"/>
                <a:cs typeface="Times New Roman" panose="02020603050405020304" pitchFamily="18" charset="0"/>
              </a:rPr>
              <a:t> уточнение и расширение пассивного предметного словаря ребенка по разным темам; научить его узнавать предметы по их назначению; развитие мышления.</a:t>
            </a:r>
          </a:p>
          <a:p>
            <a:pPr algn="just"/>
            <a:r>
              <a:rPr lang="ru-RU" sz="1600" b="1" u="sng" dirty="0" smtClean="0">
                <a:latin typeface="Times New Roman" panose="02020603050405020304" pitchFamily="18" charset="0"/>
                <a:cs typeface="Times New Roman" panose="02020603050405020304" pitchFamily="18" charset="0"/>
              </a:rPr>
              <a:t>Материалы:</a:t>
            </a:r>
            <a:r>
              <a:rPr lang="ru-RU" sz="1600" b="1" dirty="0" smtClean="0">
                <a:latin typeface="Times New Roman" panose="02020603050405020304" pitchFamily="18" charset="0"/>
                <a:cs typeface="Times New Roman" panose="02020603050405020304" pitchFamily="18" charset="0"/>
              </a:rPr>
              <a:t> предметные картинки по разным темам.</a:t>
            </a:r>
          </a:p>
          <a:p>
            <a:pPr algn="just"/>
            <a:r>
              <a:rPr lang="ru-RU" sz="1600" b="1" u="sng" dirty="0" smtClean="0">
                <a:latin typeface="Times New Roman" panose="02020603050405020304" pitchFamily="18" charset="0"/>
                <a:cs typeface="Times New Roman" panose="02020603050405020304" pitchFamily="18" charset="0"/>
              </a:rPr>
              <a:t>Ход игры:</a:t>
            </a:r>
          </a:p>
          <a:p>
            <a:pPr algn="just"/>
            <a:r>
              <a:rPr lang="ru-RU" sz="1600" b="1" dirty="0" smtClean="0">
                <a:latin typeface="Times New Roman" panose="02020603050405020304" pitchFamily="18" charset="0"/>
                <a:cs typeface="Times New Roman" panose="02020603050405020304" pitchFamily="18" charset="0"/>
              </a:rPr>
              <a:t>Игра проводится на ковре. Посадите ребенка на полу. Разложите перед ним предметные картинки изображением вверх.</a:t>
            </a:r>
          </a:p>
          <a:p>
            <a:pPr algn="just"/>
            <a:r>
              <a:rPr lang="ru-RU" sz="1600" b="1" dirty="0" smtClean="0">
                <a:latin typeface="Times New Roman" panose="02020603050405020304" pitchFamily="18" charset="0"/>
                <a:cs typeface="Times New Roman" panose="02020603050405020304" pitchFamily="18" charset="0"/>
              </a:rPr>
              <a:t>А сейчас мы будем отгадывать загадки. Покажи, чем едят суп (картинка – «ложка»). Покажи, что катится (картинка – «мячик»). Покажи, чем можно рисовать (картинка – «карандаш»). Покажи, что надевают на голову (картинка «шапка»). Найди и покажи то, что можно кушать (картинки – «яблоко», «конфетка», «сыр»). И т.д.</a:t>
            </a:r>
          </a:p>
          <a:p>
            <a:pPr algn="just"/>
            <a:r>
              <a:rPr lang="ru-RU" sz="1600" b="1" dirty="0" smtClean="0">
                <a:latin typeface="Times New Roman" panose="02020603050405020304" pitchFamily="18" charset="0"/>
                <a:cs typeface="Times New Roman" panose="02020603050405020304" pitchFamily="18" charset="0"/>
              </a:rPr>
              <a:t>Если ребенок затрудняется в поиске нужной картинки, можно дать более развернутое описание нужного предмета. Если ребенок не смог найти нужную картинку, следует показать ему реальный предмет, описать его свойства, обыграть его.</a:t>
            </a:r>
            <a:endParaRPr lang="ru-RU" sz="1600" b="1"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574" r="23594"/>
          <a:stretch/>
        </p:blipFill>
        <p:spPr bwMode="auto">
          <a:xfrm>
            <a:off x="2564904" y="5997069"/>
            <a:ext cx="1542183" cy="2697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6085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
        <p:nvSpPr>
          <p:cNvPr id="3" name="Прямоугольник 2"/>
          <p:cNvSpPr/>
          <p:nvPr/>
        </p:nvSpPr>
        <p:spPr>
          <a:xfrm>
            <a:off x="404664" y="395536"/>
            <a:ext cx="5976664" cy="830997"/>
          </a:xfrm>
          <a:prstGeom prst="rect">
            <a:avLst/>
          </a:prstGeom>
        </p:spPr>
        <p:txBody>
          <a:bodyPr wrap="square">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Игры, которые можно проводить с ребенком</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4664" y="1226533"/>
            <a:ext cx="5976664" cy="3323987"/>
          </a:xfrm>
          <a:prstGeom prst="rect">
            <a:avLst/>
          </a:prstGeom>
        </p:spPr>
        <p:txBody>
          <a:bodyPr wrap="square">
            <a:spAutoFit/>
          </a:bodyPr>
          <a:lstStyle/>
          <a:p>
            <a:pPr algn="just"/>
            <a:r>
              <a:rPr lang="ru-RU" sz="1700" b="1" dirty="0" smtClean="0">
                <a:solidFill>
                  <a:srgbClr val="C00000"/>
                </a:solidFill>
                <a:latin typeface="Times New Roman" panose="02020603050405020304" pitchFamily="18" charset="0"/>
                <a:cs typeface="Times New Roman" panose="02020603050405020304" pitchFamily="18" charset="0"/>
              </a:rPr>
              <a:t>4. Выполняй команды!</a:t>
            </a:r>
          </a:p>
          <a:p>
            <a:pPr algn="just"/>
            <a:r>
              <a:rPr lang="ru-RU" sz="1600" b="1" u="sng" dirty="0" smtClean="0">
                <a:latin typeface="Times New Roman" panose="02020603050405020304" pitchFamily="18" charset="0"/>
                <a:cs typeface="Times New Roman" panose="02020603050405020304" pitchFamily="18" charset="0"/>
              </a:rPr>
              <a:t>Цель:</a:t>
            </a:r>
            <a:r>
              <a:rPr lang="ru-RU" sz="1600" b="1" dirty="0" smtClean="0">
                <a:latin typeface="Times New Roman" panose="02020603050405020304" pitchFamily="18" charset="0"/>
                <a:cs typeface="Times New Roman" panose="02020603050405020304" pitchFamily="18" charset="0"/>
              </a:rPr>
              <a:t> уточнение и расширение пассивного глагольного словаря ребенка.</a:t>
            </a:r>
          </a:p>
          <a:p>
            <a:pPr algn="just"/>
            <a:r>
              <a:rPr lang="ru-RU" sz="1600" b="1" u="sng" dirty="0" smtClean="0">
                <a:latin typeface="Times New Roman" panose="02020603050405020304" pitchFamily="18" charset="0"/>
                <a:cs typeface="Times New Roman" panose="02020603050405020304" pitchFamily="18" charset="0"/>
              </a:rPr>
              <a:t>Ход игры:</a:t>
            </a:r>
          </a:p>
          <a:p>
            <a:pPr algn="just"/>
            <a:r>
              <a:rPr lang="ru-RU" sz="1600" b="1" dirty="0" smtClean="0">
                <a:latin typeface="Times New Roman" panose="02020603050405020304" pitchFamily="18" charset="0"/>
                <a:cs typeface="Times New Roman" panose="02020603050405020304" pitchFamily="18" charset="0"/>
              </a:rPr>
              <a:t>Игра проводится на ковре.</a:t>
            </a:r>
          </a:p>
          <a:p>
            <a:pPr algn="just"/>
            <a:r>
              <a:rPr lang="ru-RU" sz="1600" b="1" dirty="0" smtClean="0">
                <a:latin typeface="Times New Roman" panose="02020603050405020304" pitchFamily="18" charset="0"/>
                <a:cs typeface="Times New Roman" panose="02020603050405020304" pitchFamily="18" charset="0"/>
              </a:rPr>
              <a:t>Давай поиграем в такую игру: я буду отдавать команды, а ты выполняй. Слушай внимательно и не ошибайся! Начали! Иди. Стой. Подними руки вверх. Опусти руки. Садись. Встань. Прыгай. Беги. Похлопай. Потопай. Поставь руки на пояс. И т.д.</a:t>
            </a:r>
          </a:p>
          <a:p>
            <a:pPr algn="just"/>
            <a:r>
              <a:rPr lang="ru-RU" sz="1600" b="1" dirty="0" smtClean="0">
                <a:latin typeface="Times New Roman" panose="02020603050405020304" pitchFamily="18" charset="0"/>
                <a:cs typeface="Times New Roman" panose="02020603050405020304" pitchFamily="18" charset="0"/>
              </a:rPr>
              <a:t>В этой игре можно использовать простые, знакомые ребенку движения, которые были отработаны в подражательной игре.</a:t>
            </a:r>
          </a:p>
          <a:p>
            <a:endParaRPr lang="ru-RU"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717" y="5267008"/>
            <a:ext cx="5749595" cy="2130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4578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
        <p:nvSpPr>
          <p:cNvPr id="4" name="Прямоугольник 3"/>
          <p:cNvSpPr/>
          <p:nvPr/>
        </p:nvSpPr>
        <p:spPr>
          <a:xfrm>
            <a:off x="332656" y="683568"/>
            <a:ext cx="6048672" cy="8186857"/>
          </a:xfrm>
          <a:prstGeom prst="rect">
            <a:avLst/>
          </a:prstGeom>
        </p:spPr>
        <p:txBody>
          <a:bodyPr wrap="square">
            <a:spAutoFit/>
          </a:bodyPr>
          <a:lstStyle/>
          <a:p>
            <a:pPr algn="just"/>
            <a:r>
              <a:rPr lang="ru-RU" sz="1700" b="1" dirty="0" smtClean="0">
                <a:latin typeface="Times New Roman" panose="02020603050405020304" pitchFamily="18" charset="0"/>
                <a:cs typeface="Times New Roman" panose="02020603050405020304" pitchFamily="18" charset="0"/>
              </a:rPr>
              <a:t>В ситуации, когда у малыша </a:t>
            </a:r>
            <a:r>
              <a:rPr lang="ru-RU" sz="1700" b="1" smtClean="0">
                <a:latin typeface="Times New Roman" panose="02020603050405020304" pitchFamily="18" charset="0"/>
                <a:cs typeface="Times New Roman" panose="02020603050405020304" pitchFamily="18" charset="0"/>
              </a:rPr>
              <a:t>2-3 года отсутствует </a:t>
            </a:r>
            <a:r>
              <a:rPr lang="ru-RU" sz="1700" b="1" dirty="0" smtClean="0">
                <a:latin typeface="Times New Roman" panose="02020603050405020304" pitchFamily="18" charset="0"/>
                <a:cs typeface="Times New Roman" panose="02020603050405020304" pitchFamily="18" charset="0"/>
              </a:rPr>
              <a:t>активная речь, перед педагогами и родителями встает вопрос: необходимо ли немедленно начинать специальные логопедические занятия или стоит подождать?</a:t>
            </a:r>
          </a:p>
          <a:p>
            <a:pPr algn="just"/>
            <a:r>
              <a:rPr lang="ru-RU" sz="1700" b="1" dirty="0" smtClean="0">
                <a:latin typeface="Times New Roman" panose="02020603050405020304" pitchFamily="18" charset="0"/>
                <a:cs typeface="Times New Roman" panose="02020603050405020304" pitchFamily="18" charset="0"/>
              </a:rPr>
              <a:t>Родители обычно сравнивают развитие речи ребенка с уровнем развития речи его сверстников. И, безусловно, их начинает беспокоить тот факт, что ребенок отстает в речевом развитии. Однако на бытовом уровне существуют представления о том, что </a:t>
            </a:r>
            <a:r>
              <a:rPr lang="ru-RU" sz="1700" b="1" i="1" dirty="0" smtClean="0">
                <a:latin typeface="Times New Roman" panose="02020603050405020304" pitchFamily="18" charset="0"/>
                <a:cs typeface="Times New Roman" panose="02020603050405020304" pitchFamily="18" charset="0"/>
              </a:rPr>
              <a:t>«мальчики вообще начинают говорить позже»</a:t>
            </a:r>
            <a:r>
              <a:rPr lang="ru-RU" sz="1700" b="1" dirty="0" smtClean="0">
                <a:latin typeface="Times New Roman" panose="02020603050405020304" pitchFamily="18" charset="0"/>
                <a:cs typeface="Times New Roman" panose="02020603050405020304" pitchFamily="18" charset="0"/>
              </a:rPr>
              <a:t>, или </a:t>
            </a:r>
            <a:r>
              <a:rPr lang="ru-RU" sz="1700" b="1" i="1" dirty="0" smtClean="0">
                <a:latin typeface="Times New Roman" panose="02020603050405020304" pitchFamily="18" charset="0"/>
                <a:cs typeface="Times New Roman" panose="02020603050405020304" pitchFamily="18" charset="0"/>
              </a:rPr>
              <a:t>«бывает, что молчит, молчит, а потом заговорит» </a:t>
            </a:r>
            <a:r>
              <a:rPr lang="ru-RU" sz="1700" b="1" dirty="0" smtClean="0">
                <a:latin typeface="Times New Roman" panose="02020603050405020304" pitchFamily="18" charset="0"/>
                <a:cs typeface="Times New Roman" panose="02020603050405020304" pitchFamily="18" charset="0"/>
              </a:rPr>
              <a:t>и т.п.</a:t>
            </a:r>
          </a:p>
          <a:p>
            <a:pPr algn="just"/>
            <a:r>
              <a:rPr lang="ru-RU" sz="1700" b="1" dirty="0" smtClean="0">
                <a:latin typeface="Times New Roman" panose="02020603050405020304" pitchFamily="18" charset="0"/>
                <a:cs typeface="Times New Roman" panose="02020603050405020304" pitchFamily="18" charset="0"/>
              </a:rPr>
              <a:t>В случае отсутствия активной речи у малыша 2-3 лет необходимо организовать консультацию у грамотных специалистов – логопеда, психолога, психоневролога, отоларинголога, провести ряд медицинских обследований, и при необходимости организовать занятия с ребенком. </a:t>
            </a:r>
          </a:p>
          <a:p>
            <a:pPr algn="just"/>
            <a:r>
              <a:rPr lang="ru-RU" sz="1700" b="1" dirty="0" smtClean="0">
                <a:latin typeface="Times New Roman" panose="02020603050405020304" pitchFamily="18" charset="0"/>
                <a:cs typeface="Times New Roman" panose="02020603050405020304" pitchFamily="18" charset="0"/>
              </a:rPr>
              <a:t>Наблюдения специалистов, данные медицинских исследований, а также динамика развития ребенка в ходе специальных занятий позволяют уточнить характер нарушения, возможные причины возникновения, степень его сложности. В раннем возрасте нарушения развития по своим внешним проявлениям еще не дифференцированы, но нарушение развития речи в той или иной степени сопровождает любой дефект. Организация наблюдения за ребенком и коррекционные занятия помогут дифференцировать нарушение речи от других нарушений (задержка психического развития, олигофрения, нарушения слуха, аутизм), поставить более точный диагноз нарушения речи (общее недоразвитие речи или задержка речевого развития).</a:t>
            </a:r>
          </a:p>
          <a:p>
            <a:pPr algn="just"/>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3393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
        <p:nvSpPr>
          <p:cNvPr id="3" name="Прямоугольник 2"/>
          <p:cNvSpPr/>
          <p:nvPr/>
        </p:nvSpPr>
        <p:spPr>
          <a:xfrm>
            <a:off x="332656" y="683568"/>
            <a:ext cx="6120680" cy="6909584"/>
          </a:xfrm>
          <a:prstGeom prst="rect">
            <a:avLst/>
          </a:prstGeom>
        </p:spPr>
        <p:txBody>
          <a:bodyPr wrap="square">
            <a:spAutoFit/>
          </a:bodyPr>
          <a:lstStyle/>
          <a:p>
            <a:pPr algn="just"/>
            <a:r>
              <a:rPr lang="ru-RU" sz="1700" b="1" dirty="0" smtClean="0">
                <a:latin typeface="Times New Roman" panose="02020603050405020304" pitchFamily="18" charset="0"/>
                <a:cs typeface="Times New Roman" panose="02020603050405020304" pitchFamily="18" charset="0"/>
              </a:rPr>
              <a:t>В ходе проведения специальных логопедических занятий с детьми раннего возраста, со стороны родителей обычно встает вопрос прогноза развития речи ребенка на ближайшую и отдаленную перспективу. Насколько возможно составить такой прогноз? Дело в том, что в раннем и дошкольном возрасте у детей с нарушением речи разной степени сложности уровень общего и речевого развития может выглядеть примерно одинаково. Поэтому, предположения о дальнейшем развитии речи ребенка можно составить только учитывая динамику развития речи в ходе обучающего логопедического воздействия. Описанные ниже игры следует проводить индивидуально. В процессе занятий по развитию понимания речи основная задача логопедического воздействия – накопление пассивного словарного запаса детей: слова-предметы и слова-действия, а также слова, обозначающие некоторые явления и состояния. Для запоминания детям предлагаются только те слова, которые обозначают знакомые предметы, действия, явления и состояния, с которыми они постоянно сталкиваются в повседневной жизни, что могут наблюдать, с чем могут действовать, что чувствуют. В работе с неговорящими детьми не рекомендуется перегружать их пассивный словарь словами с отвлеченным значением или обобщающими словами. Примерный словарь рекомендуемых для запоминания слов по темам.</a:t>
            </a:r>
          </a:p>
          <a:p>
            <a:endParaRPr lang="ru-RU"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0768" y="7308304"/>
            <a:ext cx="3991024"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5469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pPr algn="l"/>
            <a:r>
              <a:rPr lang="ru-RU" dirty="0" smtClean="0"/>
              <a:t>   </a:t>
            </a:r>
            <a:endParaRPr lang="ru-RU" dirty="0"/>
          </a:p>
        </p:txBody>
      </p:sp>
      <p:sp>
        <p:nvSpPr>
          <p:cNvPr id="3" name="Прямоугольник 2"/>
          <p:cNvSpPr/>
          <p:nvPr/>
        </p:nvSpPr>
        <p:spPr>
          <a:xfrm>
            <a:off x="404664" y="395536"/>
            <a:ext cx="5904656" cy="1200329"/>
          </a:xfrm>
          <a:prstGeom prst="rect">
            <a:avLst/>
          </a:prstGeom>
        </p:spPr>
        <p:txBody>
          <a:bodyPr wrap="square">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Группы слов, предлагаемые для запоминания</a:t>
            </a:r>
          </a:p>
          <a:p>
            <a:pPr algn="ctr"/>
            <a:r>
              <a:rPr lang="ru-RU" sz="2400" b="1" i="1" dirty="0" smtClean="0">
                <a:solidFill>
                  <a:srgbClr val="C00000"/>
                </a:solidFill>
                <a:latin typeface="Times New Roman" panose="02020603050405020304" pitchFamily="18" charset="0"/>
                <a:cs typeface="Times New Roman" panose="02020603050405020304" pitchFamily="18" charset="0"/>
              </a:rPr>
              <a:t> </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4664" y="1259631"/>
            <a:ext cx="6048672" cy="7248138"/>
          </a:xfrm>
          <a:prstGeom prst="rect">
            <a:avLst/>
          </a:prstGeom>
        </p:spPr>
        <p:txBody>
          <a:bodyPr wrap="square">
            <a:spAutoFit/>
          </a:bodyPr>
          <a:lstStyle/>
          <a:p>
            <a:r>
              <a:rPr lang="ru-RU" sz="1700" b="1" dirty="0" smtClean="0">
                <a:solidFill>
                  <a:srgbClr val="C00000"/>
                </a:solidFill>
                <a:latin typeface="Times New Roman" panose="02020603050405020304" pitchFamily="18" charset="0"/>
                <a:cs typeface="Times New Roman" panose="02020603050405020304" pitchFamily="18" charset="0"/>
              </a:rPr>
              <a:t>1. Предметный словарь.</a:t>
            </a:r>
          </a:p>
          <a:p>
            <a:pPr algn="just"/>
            <a:r>
              <a:rPr lang="ru-RU" sz="1600" b="1" i="1" u="sng" dirty="0" smtClean="0">
                <a:latin typeface="Times New Roman" panose="02020603050405020304" pitchFamily="18" charset="0"/>
                <a:cs typeface="Times New Roman" panose="02020603050405020304" pitchFamily="18" charset="0"/>
              </a:rPr>
              <a:t>Игрушки:</a:t>
            </a:r>
            <a:r>
              <a:rPr lang="ru-RU" sz="1600" b="1" dirty="0" smtClean="0">
                <a:latin typeface="Times New Roman" panose="02020603050405020304" pitchFamily="18" charset="0"/>
                <a:cs typeface="Times New Roman" panose="02020603050405020304" pitchFamily="18" charset="0"/>
              </a:rPr>
              <a:t> мячик, кубик, машинка, кукла, мишка, зайчик, шарик, юла, ведёрко, лопатка, карандаши, книжка и др.</a:t>
            </a:r>
          </a:p>
          <a:p>
            <a:pPr algn="just"/>
            <a:r>
              <a:rPr lang="ru-RU" sz="1600" b="1" i="1" u="sng" dirty="0" smtClean="0">
                <a:latin typeface="Times New Roman" panose="02020603050405020304" pitchFamily="18" charset="0"/>
                <a:cs typeface="Times New Roman" panose="02020603050405020304" pitchFamily="18" charset="0"/>
              </a:rPr>
              <a:t>Части тела, лицо: </a:t>
            </a:r>
            <a:r>
              <a:rPr lang="ru-RU" sz="1600" b="1" dirty="0" smtClean="0">
                <a:latin typeface="Times New Roman" panose="02020603050405020304" pitchFamily="18" charset="0"/>
                <a:cs typeface="Times New Roman" panose="02020603050405020304" pitchFamily="18" charset="0"/>
              </a:rPr>
              <a:t>ноги, руки, живот, спина, палец, голова, шея, волосы, глаза, уши, рот, губы, зубы, нос, щеки, брови, лоб.</a:t>
            </a:r>
          </a:p>
          <a:p>
            <a:pPr algn="just"/>
            <a:r>
              <a:rPr lang="ru-RU" sz="1600" b="1" i="1" u="sng" dirty="0" smtClean="0">
                <a:latin typeface="Times New Roman" panose="02020603050405020304" pitchFamily="18" charset="0"/>
                <a:cs typeface="Times New Roman" panose="02020603050405020304" pitchFamily="18" charset="0"/>
              </a:rPr>
              <a:t>Одежда и обувь: </a:t>
            </a:r>
            <a:r>
              <a:rPr lang="ru-RU" sz="1600" b="1" dirty="0" smtClean="0">
                <a:latin typeface="Times New Roman" panose="02020603050405020304" pitchFamily="18" charset="0"/>
                <a:cs typeface="Times New Roman" panose="02020603050405020304" pitchFamily="18" charset="0"/>
              </a:rPr>
              <a:t>шапка, шарф, варежки, куртка, пальто, платье, юбка, кофта, рубашка, брюки, колготки, трусы, майка, носки, тапочки, сапоги, ботинки, босоножки и др.</a:t>
            </a:r>
          </a:p>
          <a:p>
            <a:pPr algn="just"/>
            <a:r>
              <a:rPr lang="ru-RU" sz="1600" b="1" i="1" u="sng" dirty="0" smtClean="0">
                <a:latin typeface="Times New Roman" panose="02020603050405020304" pitchFamily="18" charset="0"/>
                <a:cs typeface="Times New Roman" panose="02020603050405020304" pitchFamily="18" charset="0"/>
              </a:rPr>
              <a:t>Предметы туалета: </a:t>
            </a:r>
            <a:r>
              <a:rPr lang="ru-RU" sz="1600" b="1" dirty="0" smtClean="0">
                <a:latin typeface="Times New Roman" panose="02020603050405020304" pitchFamily="18" charset="0"/>
                <a:cs typeface="Times New Roman" panose="02020603050405020304" pitchFamily="18" charset="0"/>
              </a:rPr>
              <a:t>мыло, зубная щетка, зубная паста, губка, полотенце, расческа, носовой платочек и др.</a:t>
            </a:r>
          </a:p>
          <a:p>
            <a:pPr algn="just"/>
            <a:r>
              <a:rPr lang="ru-RU" sz="1600" b="1" i="1" u="sng" dirty="0" smtClean="0">
                <a:latin typeface="Times New Roman" panose="02020603050405020304" pitchFamily="18" charset="0"/>
                <a:cs typeface="Times New Roman" panose="02020603050405020304" pitchFamily="18" charset="0"/>
              </a:rPr>
              <a:t>Дом, квартира:</a:t>
            </a:r>
            <a:r>
              <a:rPr lang="ru-RU" sz="1600" b="1" dirty="0" smtClean="0">
                <a:latin typeface="Times New Roman" panose="02020603050405020304" pitchFamily="18" charset="0"/>
                <a:cs typeface="Times New Roman" panose="02020603050405020304" pitchFamily="18" charset="0"/>
              </a:rPr>
              <a:t> дом, дверь, замок, ключ, лестница, лифт, окно, кухня, комната, ванная, лампа, пол, потолок, стена и др.</a:t>
            </a:r>
          </a:p>
          <a:p>
            <a:pPr algn="just"/>
            <a:r>
              <a:rPr lang="ru-RU" sz="1600" b="1" i="1" u="sng" dirty="0" smtClean="0">
                <a:latin typeface="Times New Roman" panose="02020603050405020304" pitchFamily="18" charset="0"/>
                <a:cs typeface="Times New Roman" panose="02020603050405020304" pitchFamily="18" charset="0"/>
              </a:rPr>
              <a:t>Мебель: </a:t>
            </a:r>
            <a:r>
              <a:rPr lang="ru-RU" sz="1600" b="1" dirty="0" smtClean="0">
                <a:latin typeface="Times New Roman" panose="02020603050405020304" pitchFamily="18" charset="0"/>
                <a:cs typeface="Times New Roman" panose="02020603050405020304" pitchFamily="18" charset="0"/>
              </a:rPr>
              <a:t>стол, стул, диван, кровать, шкаф, полка, вешалка и др.</a:t>
            </a:r>
          </a:p>
          <a:p>
            <a:pPr algn="just"/>
            <a:r>
              <a:rPr lang="ru-RU" sz="1600" b="1" i="1" u="sng" dirty="0" smtClean="0">
                <a:latin typeface="Times New Roman" panose="02020603050405020304" pitchFamily="18" charset="0"/>
                <a:cs typeface="Times New Roman" panose="02020603050405020304" pitchFamily="18" charset="0"/>
              </a:rPr>
              <a:t>Предметы домашнего обихода:</a:t>
            </a:r>
            <a:r>
              <a:rPr lang="ru-RU" sz="1600" b="1" dirty="0" smtClean="0">
                <a:latin typeface="Times New Roman" panose="02020603050405020304" pitchFamily="18" charset="0"/>
                <a:cs typeface="Times New Roman" panose="02020603050405020304" pitchFamily="18" charset="0"/>
              </a:rPr>
              <a:t> телевизор, телефон, часы, плита, холодильник, вилка, ложка, тарелка, чашка, одеяло, подушка, зеркало и др.</a:t>
            </a:r>
          </a:p>
          <a:p>
            <a:pPr algn="just"/>
            <a:r>
              <a:rPr lang="ru-RU" sz="1600" b="1" i="1" u="sng" dirty="0" smtClean="0">
                <a:latin typeface="Times New Roman" panose="02020603050405020304" pitchFamily="18" charset="0"/>
                <a:cs typeface="Times New Roman" panose="02020603050405020304" pitchFamily="18" charset="0"/>
              </a:rPr>
              <a:t>Продукты питания и блюда: </a:t>
            </a:r>
            <a:r>
              <a:rPr lang="ru-RU" sz="1600" b="1" dirty="0" smtClean="0">
                <a:latin typeface="Times New Roman" panose="02020603050405020304" pitchFamily="18" charset="0"/>
                <a:cs typeface="Times New Roman" panose="02020603050405020304" pitchFamily="18" charset="0"/>
              </a:rPr>
              <a:t>хлеб, булка, сыр, колбаса, сосиски, молоко, масло, сметана, творожок, йогурт, печенье, сок, яичко; каша, суп, салат, бутерброд, чай, компот и др.</a:t>
            </a:r>
          </a:p>
          <a:p>
            <a:pPr algn="just"/>
            <a:r>
              <a:rPr lang="ru-RU" sz="1600" b="1" i="1" u="sng" dirty="0" smtClean="0">
                <a:latin typeface="Times New Roman" panose="02020603050405020304" pitchFamily="18" charset="0"/>
                <a:cs typeface="Times New Roman" panose="02020603050405020304" pitchFamily="18" charset="0"/>
              </a:rPr>
              <a:t>Овощи и фрукты: </a:t>
            </a:r>
            <a:r>
              <a:rPr lang="ru-RU" sz="1600" b="1" dirty="0" smtClean="0">
                <a:latin typeface="Times New Roman" panose="02020603050405020304" pitchFamily="18" charset="0"/>
                <a:cs typeface="Times New Roman" panose="02020603050405020304" pitchFamily="18" charset="0"/>
              </a:rPr>
              <a:t>капуста, картошка, морковка, лук, огурец, помидор; апельсин, банан, яблоко, груша, слива и др.</a:t>
            </a:r>
          </a:p>
          <a:p>
            <a:pPr algn="just"/>
            <a:r>
              <a:rPr lang="ru-RU" sz="1600" b="1" i="1" u="sng" dirty="0" smtClean="0">
                <a:latin typeface="Times New Roman" panose="02020603050405020304" pitchFamily="18" charset="0"/>
                <a:cs typeface="Times New Roman" panose="02020603050405020304" pitchFamily="18" charset="0"/>
              </a:rPr>
              <a:t>Растения:</a:t>
            </a:r>
            <a:r>
              <a:rPr lang="ru-RU" sz="1600" b="1" dirty="0" smtClean="0">
                <a:latin typeface="Times New Roman" panose="02020603050405020304" pitchFamily="18" charset="0"/>
                <a:cs typeface="Times New Roman" panose="02020603050405020304" pitchFamily="18" charset="0"/>
              </a:rPr>
              <a:t> дерево, кустик, трава, цветы, ягоды и др.</a:t>
            </a:r>
          </a:p>
          <a:p>
            <a:pPr algn="just"/>
            <a:r>
              <a:rPr lang="ru-RU" sz="1600" b="1" i="1" u="sng" dirty="0" smtClean="0">
                <a:latin typeface="Times New Roman" panose="02020603050405020304" pitchFamily="18" charset="0"/>
                <a:cs typeface="Times New Roman" panose="02020603050405020304" pitchFamily="18" charset="0"/>
              </a:rPr>
              <a:t>Названия животных и птиц, которых ребенок часто видит: </a:t>
            </a:r>
            <a:r>
              <a:rPr lang="ru-RU" sz="1600" b="1" dirty="0" smtClean="0">
                <a:latin typeface="Times New Roman" panose="02020603050405020304" pitchFamily="18" charset="0"/>
                <a:cs typeface="Times New Roman" panose="02020603050405020304" pitchFamily="18" charset="0"/>
              </a:rPr>
              <a:t>собака, кошка, птичка, голубь, воробей, ворона, лошадка и др.</a:t>
            </a:r>
          </a:p>
          <a:p>
            <a:pPr algn="just"/>
            <a:r>
              <a:rPr lang="ru-RU" sz="1600" b="1" i="1" u="sng" dirty="0" smtClean="0">
                <a:latin typeface="Times New Roman" panose="02020603050405020304" pitchFamily="18" charset="0"/>
                <a:cs typeface="Times New Roman" panose="02020603050405020304" pitchFamily="18" charset="0"/>
              </a:rPr>
              <a:t>Отдельные названия предметов окружающей жизни: </a:t>
            </a:r>
            <a:r>
              <a:rPr lang="ru-RU" sz="1600" b="1" dirty="0" smtClean="0">
                <a:latin typeface="Times New Roman" panose="02020603050405020304" pitchFamily="18" charset="0"/>
                <a:cs typeface="Times New Roman" panose="02020603050405020304" pitchFamily="18" charset="0"/>
              </a:rPr>
              <a:t>улица, дорога, светофор, машины, самолет, качели, горка, парк и др.</a:t>
            </a:r>
          </a:p>
          <a:p>
            <a:pPr algn="just"/>
            <a:r>
              <a:rPr lang="ru-RU" sz="1600" b="1" i="1" u="sng" dirty="0" smtClean="0">
                <a:latin typeface="Times New Roman" panose="02020603050405020304" pitchFamily="18" charset="0"/>
                <a:cs typeface="Times New Roman" panose="02020603050405020304" pitchFamily="18" charset="0"/>
              </a:rPr>
              <a:t>Отдельные названия явлений окружающей жизни: </a:t>
            </a:r>
            <a:r>
              <a:rPr lang="ru-RU" sz="1600" b="1" dirty="0" smtClean="0">
                <a:latin typeface="Times New Roman" panose="02020603050405020304" pitchFamily="18" charset="0"/>
                <a:cs typeface="Times New Roman" panose="02020603050405020304" pitchFamily="18" charset="0"/>
              </a:rPr>
              <a:t>вода, земля, солнце, небо, дождь, снег, ночь, день и др.</a:t>
            </a:r>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8684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
        <p:nvSpPr>
          <p:cNvPr id="3" name="Прямоугольник 2"/>
          <p:cNvSpPr/>
          <p:nvPr/>
        </p:nvSpPr>
        <p:spPr>
          <a:xfrm>
            <a:off x="404664" y="395536"/>
            <a:ext cx="5976664" cy="830997"/>
          </a:xfrm>
          <a:prstGeom prst="rect">
            <a:avLst/>
          </a:prstGeom>
        </p:spPr>
        <p:txBody>
          <a:bodyPr wrap="square">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Группы слов, предлагаемые для запоминания</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4664" y="1115616"/>
            <a:ext cx="5976664" cy="5755422"/>
          </a:xfrm>
          <a:prstGeom prst="rect">
            <a:avLst/>
          </a:prstGeom>
        </p:spPr>
        <p:txBody>
          <a:bodyPr wrap="square">
            <a:spAutoFit/>
          </a:bodyPr>
          <a:lstStyle/>
          <a:p>
            <a:pPr algn="just"/>
            <a:r>
              <a:rPr lang="ru-RU" sz="1700" b="1" dirty="0" smtClean="0">
                <a:solidFill>
                  <a:srgbClr val="C00000"/>
                </a:solidFill>
                <a:latin typeface="Times New Roman" panose="02020603050405020304" pitchFamily="18" charset="0"/>
                <a:cs typeface="Times New Roman" panose="02020603050405020304" pitchFamily="18" charset="0"/>
              </a:rPr>
              <a:t>2. Глагольный словарь.</a:t>
            </a:r>
          </a:p>
          <a:p>
            <a:pPr algn="just"/>
            <a:r>
              <a:rPr lang="ru-RU" sz="1600" b="1" i="1" u="sng" dirty="0" smtClean="0">
                <a:latin typeface="Times New Roman" panose="02020603050405020304" pitchFamily="18" charset="0"/>
                <a:cs typeface="Times New Roman" panose="02020603050405020304" pitchFamily="18" charset="0"/>
              </a:rPr>
              <a:t>Собственные действия ребенка: </a:t>
            </a:r>
            <a:r>
              <a:rPr lang="ru-RU" sz="1600" b="1" dirty="0" smtClean="0">
                <a:latin typeface="Times New Roman" panose="02020603050405020304" pitchFamily="18" charset="0"/>
                <a:cs typeface="Times New Roman" panose="02020603050405020304" pitchFamily="18" charset="0"/>
              </a:rPr>
              <a:t>идёт, сидит, стоит, бежит, прыгает, спит, ест, играет, рисует, строит, гуляет, катается, умывается, купается, одевается, раздевается, причёсывается, несёт, падает, кричит, говорит, подметает, вытирает и др.</a:t>
            </a:r>
          </a:p>
          <a:p>
            <a:pPr algn="just"/>
            <a:r>
              <a:rPr lang="ru-RU" sz="1600" b="1" i="1" u="sng" dirty="0" smtClean="0">
                <a:latin typeface="Times New Roman" panose="02020603050405020304" pitchFamily="18" charset="0"/>
                <a:cs typeface="Times New Roman" panose="02020603050405020304" pitchFamily="18" charset="0"/>
              </a:rPr>
              <a:t>Названия действий, которые совершают близкие ребенку люди: </a:t>
            </a:r>
            <a:r>
              <a:rPr lang="ru-RU" sz="1600" b="1" dirty="0" smtClean="0">
                <a:latin typeface="Times New Roman" panose="02020603050405020304" pitchFamily="18" charset="0"/>
                <a:cs typeface="Times New Roman" panose="02020603050405020304" pitchFamily="18" charset="0"/>
              </a:rPr>
              <a:t>читает, пишет, рисует, убирает, моет, гладит, варит, жарит, подметает и др.</a:t>
            </a:r>
          </a:p>
          <a:p>
            <a:pPr algn="just"/>
            <a:r>
              <a:rPr lang="ru-RU" sz="1600" b="1" i="1" u="sng" dirty="0" smtClean="0">
                <a:latin typeface="Times New Roman" panose="02020603050405020304" pitchFamily="18" charset="0"/>
                <a:cs typeface="Times New Roman" panose="02020603050405020304" pitchFamily="18" charset="0"/>
              </a:rPr>
              <a:t>Другие действия: </a:t>
            </a:r>
            <a:r>
              <a:rPr lang="ru-RU" sz="1600" b="1" dirty="0" smtClean="0">
                <a:latin typeface="Times New Roman" panose="02020603050405020304" pitchFamily="18" charset="0"/>
                <a:cs typeface="Times New Roman" panose="02020603050405020304" pitchFamily="18" charset="0"/>
              </a:rPr>
              <a:t>телефон звонит; машина едет, гудит; самолёт летит; листья падают и др.</a:t>
            </a:r>
          </a:p>
          <a:p>
            <a:pPr algn="just"/>
            <a:r>
              <a:rPr lang="ru-RU" sz="1600" b="1" dirty="0" smtClean="0">
                <a:latin typeface="Times New Roman" panose="02020603050405020304" pitchFamily="18" charset="0"/>
                <a:cs typeface="Times New Roman" panose="02020603050405020304" pitchFamily="18" charset="0"/>
              </a:rPr>
              <a:t> </a:t>
            </a:r>
          </a:p>
          <a:p>
            <a:pPr algn="just"/>
            <a:r>
              <a:rPr lang="ru-RU" sz="1700" b="1" dirty="0" smtClean="0">
                <a:solidFill>
                  <a:srgbClr val="C00000"/>
                </a:solidFill>
                <a:latin typeface="Times New Roman" panose="02020603050405020304" pitchFamily="18" charset="0"/>
                <a:cs typeface="Times New Roman" panose="02020603050405020304" pitchFamily="18" charset="0"/>
              </a:rPr>
              <a:t>3. Прилагательные, наречия.</a:t>
            </a:r>
          </a:p>
          <a:p>
            <a:pPr algn="just"/>
            <a:r>
              <a:rPr lang="ru-RU" sz="1600" b="1" i="1" u="sng" dirty="0" smtClean="0">
                <a:latin typeface="Times New Roman" panose="02020603050405020304" pitchFamily="18" charset="0"/>
                <a:cs typeface="Times New Roman" panose="02020603050405020304" pitchFamily="18" charset="0"/>
              </a:rPr>
              <a:t>Названия некоторых ощущений и состояний: </a:t>
            </a:r>
            <a:r>
              <a:rPr lang="ru-RU" sz="1600" b="1" dirty="0" smtClean="0">
                <a:latin typeface="Times New Roman" panose="02020603050405020304" pitchFamily="18" charset="0"/>
                <a:cs typeface="Times New Roman" panose="02020603050405020304" pitchFamily="18" charset="0"/>
              </a:rPr>
              <a:t>сладкий, соленый, кислый, мокрый; холодно, тепло, жарко, больно, вкусно.</a:t>
            </a:r>
          </a:p>
          <a:p>
            <a:pPr algn="just"/>
            <a:r>
              <a:rPr lang="ru-RU" sz="1600" b="1" i="1" u="sng" dirty="0" smtClean="0">
                <a:latin typeface="Times New Roman" panose="02020603050405020304" pitchFamily="18" charset="0"/>
                <a:cs typeface="Times New Roman" panose="02020603050405020304" pitchFamily="18" charset="0"/>
              </a:rPr>
              <a:t>Название некоторых понятий</a:t>
            </a:r>
            <a:r>
              <a:rPr lang="ru-RU" sz="1600" b="1" dirty="0" smtClean="0">
                <a:latin typeface="Times New Roman" panose="02020603050405020304" pitchFamily="18" charset="0"/>
                <a:cs typeface="Times New Roman" panose="02020603050405020304" pitchFamily="18" charset="0"/>
              </a:rPr>
              <a:t>: большой, маленький; много, мало. </a:t>
            </a:r>
          </a:p>
          <a:p>
            <a:pPr algn="just"/>
            <a:r>
              <a:rPr lang="ru-RU" sz="1600" b="1" dirty="0" smtClean="0">
                <a:latin typeface="Times New Roman" panose="02020603050405020304" pitchFamily="18" charset="0"/>
                <a:cs typeface="Times New Roman" panose="02020603050405020304" pitchFamily="18" charset="0"/>
              </a:rPr>
              <a:t>Работа по расширению у неговорящих малышей 2-3 лет пассивного словаря ведется как логопедом, так и близкими ребенка.</a:t>
            </a:r>
          </a:p>
          <a:p>
            <a:pPr algn="just"/>
            <a:r>
              <a:rPr lang="ru-RU" sz="1600" b="1" dirty="0" smtClean="0">
                <a:latin typeface="Times New Roman" panose="02020603050405020304" pitchFamily="18" charset="0"/>
                <a:cs typeface="Times New Roman" panose="02020603050405020304" pitchFamily="18" charset="0"/>
              </a:rPr>
              <a:t>Родители должны осознать, что в случае, если имеет место отставание в речевом развитии, следует принять новый подход к воспитанию ребенка дома.</a:t>
            </a:r>
            <a:endParaRPr lang="ru-RU" sz="1600" b="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0728" y="7006825"/>
            <a:ext cx="4752528" cy="1798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1044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
        <p:nvSpPr>
          <p:cNvPr id="3" name="Прямоугольник 2"/>
          <p:cNvSpPr/>
          <p:nvPr/>
        </p:nvSpPr>
        <p:spPr>
          <a:xfrm>
            <a:off x="404664" y="395536"/>
            <a:ext cx="5976664" cy="461665"/>
          </a:xfrm>
          <a:prstGeom prst="rect">
            <a:avLst/>
          </a:prstGeom>
        </p:spPr>
        <p:txBody>
          <a:bodyPr wrap="square">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Создание речевой среды</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4664" y="857201"/>
            <a:ext cx="5976664" cy="7971413"/>
          </a:xfrm>
          <a:prstGeom prst="rect">
            <a:avLst/>
          </a:prstGeom>
        </p:spPr>
        <p:txBody>
          <a:bodyPr wrap="square">
            <a:spAutoFit/>
          </a:bodyPr>
          <a:lstStyle/>
          <a:p>
            <a:pPr algn="just"/>
            <a:r>
              <a:rPr lang="ru-RU" sz="1600" b="1" dirty="0" smtClean="0">
                <a:latin typeface="Times New Roman" panose="02020603050405020304" pitchFamily="18" charset="0"/>
                <a:cs typeface="Times New Roman" panose="02020603050405020304" pitchFamily="18" charset="0"/>
              </a:rPr>
              <a:t>Под этим подразумевается следующее: с ребенком необходимо постоянно говорить, многократно проговаривая все режимные моменты (одевание и раздевание, умывание, купание, еда, прогулка, подготовка ко сну), и различные бытовые ситуации (раскладывание игрушек по местам, приготовление еды, уборка со стола, мытье посуды, подметание пола и др.). Такую же работу следует проводить во время игр с игрушками и картинками, при чтении книжек.</a:t>
            </a:r>
          </a:p>
          <a:p>
            <a:pPr algn="just"/>
            <a:r>
              <a:rPr lang="ru-RU" sz="1600" b="1" dirty="0" smtClean="0">
                <a:latin typeface="Times New Roman" panose="02020603050405020304" pitchFamily="18" charset="0"/>
                <a:cs typeface="Times New Roman" panose="02020603050405020304" pitchFamily="18" charset="0"/>
              </a:rPr>
              <a:t>При этом взрослый говорит простыми короткими предложениями из 2-4 слов, одни и те же словосочетания употребляет по несколько раз, делает паузы, использует различные интонации, различную силу голоса. Слова произносятся четко, с выделением ударного слога, для чего ударный слог немного растягивается.</a:t>
            </a:r>
          </a:p>
          <a:p>
            <a:pPr algn="just"/>
            <a:r>
              <a:rPr lang="ru-RU" sz="1600" b="1" dirty="0" smtClean="0">
                <a:latin typeface="Times New Roman" panose="02020603050405020304" pitchFamily="18" charset="0"/>
                <a:cs typeface="Times New Roman" panose="02020603050405020304" pitchFamily="18" charset="0"/>
              </a:rPr>
              <a:t>Взрослый часто обращается к ребенку, задает вопросы. Но не следует требовать от малыша немедленного ответа. Таким образом, взрослый задает вопрос, делает паузу, затем отвечает на вопрос сам. После того, как ребенок много раз слышал название предмета, брал его, ощупывал и рассматривал, действовал с ним, можно попросить малыша принести (показать, найти, подать) знакомый предмет, или совершить с ним какое-либо действие. Приведем примеры проговаривания взрослым различных ситуаций. </a:t>
            </a:r>
          </a:p>
          <a:p>
            <a:pPr algn="just"/>
            <a:r>
              <a:rPr lang="ru-RU" sz="1600" b="1" u="sng" dirty="0" smtClean="0">
                <a:solidFill>
                  <a:srgbClr val="C00000"/>
                </a:solidFill>
                <a:latin typeface="Times New Roman" panose="02020603050405020304" pitchFamily="18" charset="0"/>
                <a:cs typeface="Times New Roman" panose="02020603050405020304" pitchFamily="18" charset="0"/>
              </a:rPr>
              <a:t>Умывание. </a:t>
            </a:r>
            <a:r>
              <a:rPr lang="ru-RU" sz="1600" b="1" i="1" dirty="0" smtClean="0">
                <a:latin typeface="Times New Roman" panose="02020603050405020304" pitchFamily="18" charset="0"/>
                <a:cs typeface="Times New Roman" panose="02020603050405020304" pitchFamily="18" charset="0"/>
              </a:rPr>
              <a:t>Идём умываться. Давай откроем кран. Нет, не в ту сторону, в другую. Вот так. А где мыло? Вот мыло. Бери мыло и намыливай руки. Клади мыло в мыльницу. Давай я тебе помогу. Три ручки хорошенько. Теперь давай смоем мыло. Подставляй руки под водичку – вот так. Теперь давай умоем личико – вот так. Набери воды в ладошки и потри личико. Закрывай кран. Теперь давай стряхнем воду с ручек – вот так. Где полотенце? Бери полотенце, вытирай лицо и руки. Молодец! Смотри, какой чистенький стал.</a:t>
            </a:r>
            <a:endParaRPr lang="ru-RU"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3572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
        <p:nvSpPr>
          <p:cNvPr id="3" name="Прямоугольник 2"/>
          <p:cNvSpPr/>
          <p:nvPr/>
        </p:nvSpPr>
        <p:spPr>
          <a:xfrm>
            <a:off x="332656" y="323528"/>
            <a:ext cx="6048672" cy="8710077"/>
          </a:xfrm>
          <a:prstGeom prst="rect">
            <a:avLst/>
          </a:prstGeom>
        </p:spPr>
        <p:txBody>
          <a:bodyPr wrap="square">
            <a:spAutoFit/>
          </a:bodyPr>
          <a:lstStyle/>
          <a:p>
            <a:pPr algn="just"/>
            <a:r>
              <a:rPr lang="ru-RU" sz="1600" b="1" u="sng" dirty="0" smtClean="0">
                <a:solidFill>
                  <a:srgbClr val="C00000"/>
                </a:solidFill>
                <a:latin typeface="Times New Roman" panose="02020603050405020304" pitchFamily="18" charset="0"/>
                <a:cs typeface="Times New Roman" panose="02020603050405020304" pitchFamily="18" charset="0"/>
              </a:rPr>
              <a:t>Сборы на прогулку.</a:t>
            </a:r>
            <a:r>
              <a:rPr lang="ru-RU" sz="1600" b="1" dirty="0" smtClean="0">
                <a:latin typeface="Times New Roman" panose="02020603050405020304" pitchFamily="18" charset="0"/>
                <a:cs typeface="Times New Roman" panose="02020603050405020304" pitchFamily="18" charset="0"/>
              </a:rPr>
              <a:t> (Все необходимые вещи разложены на стульчике) </a:t>
            </a:r>
            <a:r>
              <a:rPr lang="ru-RU" sz="1600" b="1" i="1" dirty="0" smtClean="0">
                <a:latin typeface="Times New Roman" panose="02020603050405020304" pitchFamily="18" charset="0"/>
                <a:cs typeface="Times New Roman" panose="02020603050405020304" pitchFamily="18" charset="0"/>
              </a:rPr>
              <a:t>Сейчас мы с тобой пойдём гулять. Найди, где у нас лежат штанишки. Вот они. Давай наденем штанишки – вот так. Сначала на одну ножку, потом на другую ножку. Теперь застегнем пуговичку. Покажи, где пуговичка. Неси кофточку. Ой, какая красивая, теплая кофточка. А это что у кофточки? Кармашек. Найди, где на кофточке спрятался мишка. Правильно, вот он. А где цветочек? Тут. Давай наденем кофточку. И т.д.</a:t>
            </a:r>
          </a:p>
          <a:p>
            <a:pPr algn="just"/>
            <a:r>
              <a:rPr lang="ru-RU" sz="1600" b="1" dirty="0" smtClean="0">
                <a:latin typeface="Times New Roman" panose="02020603050405020304" pitchFamily="18" charset="0"/>
                <a:cs typeface="Times New Roman" panose="02020603050405020304" pitchFamily="18" charset="0"/>
              </a:rPr>
              <a:t> </a:t>
            </a:r>
            <a:r>
              <a:rPr lang="ru-RU" sz="1600" b="1" u="sng" dirty="0" smtClean="0">
                <a:solidFill>
                  <a:srgbClr val="C00000"/>
                </a:solidFill>
                <a:latin typeface="Times New Roman" panose="02020603050405020304" pitchFamily="18" charset="0"/>
                <a:cs typeface="Times New Roman" panose="02020603050405020304" pitchFamily="18" charset="0"/>
              </a:rPr>
              <a:t>На прогулке</a:t>
            </a:r>
            <a:r>
              <a:rPr lang="ru-RU" sz="1600" b="1" dirty="0" smtClean="0">
                <a:latin typeface="Times New Roman" panose="02020603050405020304" pitchFamily="18" charset="0"/>
                <a:cs typeface="Times New Roman" panose="02020603050405020304" pitchFamily="18" charset="0"/>
              </a:rPr>
              <a:t>. </a:t>
            </a:r>
            <a:r>
              <a:rPr lang="ru-RU" sz="1600" b="1" i="1" dirty="0" smtClean="0">
                <a:latin typeface="Times New Roman" panose="02020603050405020304" pitchFamily="18" charset="0"/>
                <a:cs typeface="Times New Roman" panose="02020603050405020304" pitchFamily="18" charset="0"/>
              </a:rPr>
              <a:t>Посмотри, какая сегодня погода. Да, дождик идет. Надевай капюшон. А я раскрою зонтик. Вот так. Теперь можно гулять. А что это на дорожке? Это лужа. В луже водичка. Дождик капал, капал – и получилась лужа. Пойдем дальше. Вот дерево. Посмотри, что это такое под деревом? Это листики упали. Вот желтый листик. А этот листик какого цвета? Красный листик. Много листиков. Покажи, как много листиков. И т.д. </a:t>
            </a:r>
          </a:p>
          <a:p>
            <a:pPr algn="just"/>
            <a:r>
              <a:rPr lang="ru-RU" sz="1600" b="1" u="sng" dirty="0" smtClean="0">
                <a:solidFill>
                  <a:srgbClr val="C00000"/>
                </a:solidFill>
                <a:latin typeface="Times New Roman" panose="02020603050405020304" pitchFamily="18" charset="0"/>
                <a:cs typeface="Times New Roman" panose="02020603050405020304" pitchFamily="18" charset="0"/>
              </a:rPr>
              <a:t>Приготовление обеда. </a:t>
            </a:r>
            <a:r>
              <a:rPr lang="ru-RU" sz="1600" b="1" dirty="0" smtClean="0">
                <a:latin typeface="Times New Roman" panose="02020603050405020304" pitchFamily="18" charset="0"/>
                <a:cs typeface="Times New Roman" panose="02020603050405020304" pitchFamily="18" charset="0"/>
              </a:rPr>
              <a:t>(Во время совместного приготовления еды, соблюдайте осторожность, страхуйте ребенка) </a:t>
            </a:r>
            <a:r>
              <a:rPr lang="ru-RU" sz="1600" b="1" i="1" dirty="0" smtClean="0">
                <a:latin typeface="Times New Roman" panose="02020603050405020304" pitchFamily="18" charset="0"/>
                <a:cs typeface="Times New Roman" panose="02020603050405020304" pitchFamily="18" charset="0"/>
              </a:rPr>
              <a:t>Я готовлю суп. Будешь мне помогать? Вот кастрюля. Нальем в кастрюлю водичку и поставим на плиту. Будем варить суп. Вот картошка. А это нож. Он острый, тебе трогать нельзя. Я порезала картошку, смотри, получились кусочки. А ты бросай кусочки картошки в кастрюльку. Осторожно, плита горячая! А это что? Морковка и лук. Бросай в кастрюлю. Теперь давай помешаем. Чем будешь суп мешать? (Предложите ребенку на выбор вилку, ложку, лопатку, половник, палочку.) А теперь посоли суп. Вот так. И т.д. </a:t>
            </a:r>
          </a:p>
          <a:p>
            <a:pPr algn="just"/>
            <a:r>
              <a:rPr lang="ru-RU" sz="1600" b="1" u="sng" dirty="0" smtClean="0">
                <a:solidFill>
                  <a:srgbClr val="C00000"/>
                </a:solidFill>
                <a:latin typeface="Times New Roman" panose="02020603050405020304" pitchFamily="18" charset="0"/>
                <a:cs typeface="Times New Roman" panose="02020603050405020304" pitchFamily="18" charset="0"/>
              </a:rPr>
              <a:t>Построим домик. </a:t>
            </a:r>
            <a:r>
              <a:rPr lang="ru-RU" sz="1600" b="1" dirty="0" smtClean="0">
                <a:latin typeface="Times New Roman" panose="02020603050405020304" pitchFamily="18" charset="0"/>
                <a:cs typeface="Times New Roman" panose="02020603050405020304" pitchFamily="18" charset="0"/>
              </a:rPr>
              <a:t>(Используется набор деревянных или пластмассовых кубиков) </a:t>
            </a:r>
            <a:r>
              <a:rPr lang="ru-RU" sz="1600" b="1" i="1" dirty="0" smtClean="0">
                <a:latin typeface="Times New Roman" panose="02020603050405020304" pitchFamily="18" charset="0"/>
                <a:cs typeface="Times New Roman" panose="02020603050405020304" pitchFamily="18" charset="0"/>
              </a:rPr>
              <a:t>Смотри, какие у нас есть кубики. Покажи, где красный кубик. Правильно, вот он. А где желтый? А где кубик синего цвета? Вот тут. Давай построим из кубиков домик. Какой будет домик – большой или маленький? Покажи. Большой? Хорошо. Вот я поставила кубики. Теперь ты ставь. Ставь вот сюда. И т.д.</a:t>
            </a:r>
            <a:endParaRPr lang="ru-RU"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2334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
        <p:nvSpPr>
          <p:cNvPr id="3" name="Прямоугольник 2"/>
          <p:cNvSpPr/>
          <p:nvPr/>
        </p:nvSpPr>
        <p:spPr>
          <a:xfrm>
            <a:off x="404664" y="395537"/>
            <a:ext cx="5976664" cy="830997"/>
          </a:xfrm>
          <a:prstGeom prst="rect">
            <a:avLst/>
          </a:prstGeom>
        </p:spPr>
        <p:txBody>
          <a:bodyPr wrap="square">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Игры, которые можно проводить с ребенком</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4664" y="1226534"/>
            <a:ext cx="5976664" cy="5293757"/>
          </a:xfrm>
          <a:prstGeom prst="rect">
            <a:avLst/>
          </a:prstGeom>
        </p:spPr>
        <p:txBody>
          <a:bodyPr wrap="square">
            <a:spAutoFit/>
          </a:bodyPr>
          <a:lstStyle/>
          <a:p>
            <a:pPr algn="just"/>
            <a:r>
              <a:rPr lang="ru-RU" sz="1700" b="1" dirty="0" smtClean="0">
                <a:solidFill>
                  <a:srgbClr val="C00000"/>
                </a:solidFill>
                <a:latin typeface="Times New Roman" panose="02020603050405020304" pitchFamily="18" charset="0"/>
                <a:cs typeface="Times New Roman" panose="02020603050405020304" pitchFamily="18" charset="0"/>
              </a:rPr>
              <a:t>1. Прятки.</a:t>
            </a:r>
          </a:p>
          <a:p>
            <a:pPr algn="just"/>
            <a:r>
              <a:rPr lang="ru-RU" sz="1600" b="1" u="sng" dirty="0" smtClean="0">
                <a:latin typeface="Times New Roman" panose="02020603050405020304" pitchFamily="18" charset="0"/>
                <a:cs typeface="Times New Roman" panose="02020603050405020304" pitchFamily="18" charset="0"/>
              </a:rPr>
              <a:t>Цель: </a:t>
            </a:r>
            <a:r>
              <a:rPr lang="ru-RU" sz="1600" b="1" dirty="0" smtClean="0">
                <a:latin typeface="Times New Roman" panose="02020603050405020304" pitchFamily="18" charset="0"/>
                <a:cs typeface="Times New Roman" panose="02020603050405020304" pitchFamily="18" charset="0"/>
              </a:rPr>
              <a:t>уточнение и расширение пассивного предметного словаря детей по теме «Игрушки».</a:t>
            </a:r>
          </a:p>
          <a:p>
            <a:pPr algn="just"/>
            <a:r>
              <a:rPr lang="ru-RU" sz="1600" b="1" u="sng" dirty="0" smtClean="0">
                <a:latin typeface="Times New Roman" panose="02020603050405020304" pitchFamily="18" charset="0"/>
                <a:cs typeface="Times New Roman" panose="02020603050405020304" pitchFamily="18" charset="0"/>
              </a:rPr>
              <a:t>Материалы: </a:t>
            </a:r>
            <a:r>
              <a:rPr lang="ru-RU" sz="1600" b="1" dirty="0" smtClean="0">
                <a:latin typeface="Times New Roman" panose="02020603050405020304" pitchFamily="18" charset="0"/>
                <a:cs typeface="Times New Roman" panose="02020603050405020304" pitchFamily="18" charset="0"/>
              </a:rPr>
              <a:t>игрушки – мишка, зайчик, машинка, мячик, кукла, ведерко и др.</a:t>
            </a:r>
          </a:p>
          <a:p>
            <a:pPr algn="just"/>
            <a:r>
              <a:rPr lang="ru-RU" sz="1600" b="1" u="sng" dirty="0" smtClean="0">
                <a:latin typeface="Times New Roman" panose="02020603050405020304" pitchFamily="18" charset="0"/>
                <a:cs typeface="Times New Roman" panose="02020603050405020304" pitchFamily="18" charset="0"/>
              </a:rPr>
              <a:t>Ход игры:</a:t>
            </a:r>
          </a:p>
          <a:p>
            <a:pPr algn="just"/>
            <a:r>
              <a:rPr lang="ru-RU" sz="1600" b="1" dirty="0" smtClean="0">
                <a:latin typeface="Times New Roman" panose="02020603050405020304" pitchFamily="18" charset="0"/>
                <a:cs typeface="Times New Roman" panose="02020603050405020304" pitchFamily="18" charset="0"/>
              </a:rPr>
              <a:t>Перед началом игры разложите игрушки в разных местах комнаты – на стуле, под столом, на полке, на полу и в других местах. Игрушки должны быть хорошо видны. Предложите ребенку игру.</a:t>
            </a:r>
          </a:p>
          <a:p>
            <a:pPr algn="just"/>
            <a:r>
              <a:rPr lang="ru-RU" sz="1600" b="1" dirty="0" smtClean="0">
                <a:latin typeface="Times New Roman" panose="02020603050405020304" pitchFamily="18" charset="0"/>
                <a:cs typeface="Times New Roman" panose="02020603050405020304" pitchFamily="18" charset="0"/>
              </a:rPr>
              <a:t>Вот к нам пришла кукла Маша. Она плачет. Знаешь, почему кукла Маша плачет? Потому что все игрушки от нее спрятались! Давай поможем Маше найти игрушки.</a:t>
            </a:r>
          </a:p>
          <a:p>
            <a:pPr algn="just"/>
            <a:r>
              <a:rPr lang="ru-RU" sz="1600" b="1" dirty="0" smtClean="0">
                <a:latin typeface="Times New Roman" panose="02020603050405020304" pitchFamily="18" charset="0"/>
                <a:cs typeface="Times New Roman" panose="02020603050405020304" pitchFamily="18" charset="0"/>
              </a:rPr>
              <a:t>В этой игре можно использовать не только различные игрушки, но и картинки с изображением игрушек. Количество игрушек и картинок постепенно увеличивайте. Можно ребенку давать задание найти и принести две игрушки (картинки).</a:t>
            </a:r>
          </a:p>
          <a:p>
            <a:pPr algn="just"/>
            <a:r>
              <a:rPr lang="ru-RU" sz="1600" b="1" dirty="0" smtClean="0">
                <a:latin typeface="Times New Roman" panose="02020603050405020304" pitchFamily="18" charset="0"/>
                <a:cs typeface="Times New Roman" panose="02020603050405020304" pitchFamily="18" charset="0"/>
              </a:rPr>
              <a:t>В дальнейшем можно использовать разнообразные знакомые предметы.</a:t>
            </a:r>
          </a:p>
          <a:p>
            <a:r>
              <a:rPr lang="ru-RU" dirty="0" smtClean="0"/>
              <a:t> </a:t>
            </a:r>
            <a:endParaRPr lang="ru-RU"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8760" y="6228184"/>
            <a:ext cx="4176464" cy="241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2242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391" y="-83990"/>
            <a:ext cx="6957392" cy="9309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t>   </a:t>
            </a:r>
            <a:endParaRPr lang="ru-RU" dirty="0"/>
          </a:p>
        </p:txBody>
      </p:sp>
      <p:sp>
        <p:nvSpPr>
          <p:cNvPr id="3" name="Прямоугольник 2"/>
          <p:cNvSpPr/>
          <p:nvPr/>
        </p:nvSpPr>
        <p:spPr>
          <a:xfrm>
            <a:off x="404664" y="395537"/>
            <a:ext cx="5976664" cy="830997"/>
          </a:xfrm>
          <a:prstGeom prst="rect">
            <a:avLst/>
          </a:prstGeom>
        </p:spPr>
        <p:txBody>
          <a:bodyPr wrap="square">
            <a:spAutoFit/>
          </a:bodyPr>
          <a:lstStyle/>
          <a:p>
            <a:pPr algn="ctr"/>
            <a:r>
              <a:rPr lang="ru-RU" sz="2400" b="1" i="1" dirty="0" smtClean="0">
                <a:solidFill>
                  <a:srgbClr val="C00000"/>
                </a:solidFill>
                <a:latin typeface="Times New Roman" panose="02020603050405020304" pitchFamily="18" charset="0"/>
                <a:cs typeface="Times New Roman" panose="02020603050405020304" pitchFamily="18" charset="0"/>
              </a:rPr>
              <a:t>Игры, которые можно проводить с ребенком</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4664" y="1226534"/>
            <a:ext cx="5976664" cy="4555093"/>
          </a:xfrm>
          <a:prstGeom prst="rect">
            <a:avLst/>
          </a:prstGeom>
        </p:spPr>
        <p:txBody>
          <a:bodyPr wrap="square">
            <a:spAutoFit/>
          </a:bodyPr>
          <a:lstStyle/>
          <a:p>
            <a:pPr algn="just"/>
            <a:endParaRPr lang="ru-RU" sz="1700" b="1" dirty="0" smtClean="0">
              <a:solidFill>
                <a:srgbClr val="C00000"/>
              </a:solidFill>
              <a:latin typeface="Times New Roman" panose="02020603050405020304" pitchFamily="18" charset="0"/>
              <a:cs typeface="Times New Roman" panose="02020603050405020304" pitchFamily="18" charset="0"/>
            </a:endParaRPr>
          </a:p>
          <a:p>
            <a:pPr algn="just"/>
            <a:r>
              <a:rPr lang="ru-RU" sz="1700" b="1" dirty="0" smtClean="0">
                <a:solidFill>
                  <a:srgbClr val="C00000"/>
                </a:solidFill>
                <a:latin typeface="Times New Roman" panose="02020603050405020304" pitchFamily="18" charset="0"/>
                <a:cs typeface="Times New Roman" panose="02020603050405020304" pitchFamily="18" charset="0"/>
              </a:rPr>
              <a:t>2. У кого картинка?</a:t>
            </a:r>
          </a:p>
          <a:p>
            <a:pPr algn="just"/>
            <a:r>
              <a:rPr lang="ru-RU" sz="1600" b="1" u="sng" dirty="0" smtClean="0">
                <a:latin typeface="Times New Roman" panose="02020603050405020304" pitchFamily="18" charset="0"/>
                <a:cs typeface="Times New Roman" panose="02020603050405020304" pitchFamily="18" charset="0"/>
              </a:rPr>
              <a:t>Цель: </a:t>
            </a:r>
            <a:r>
              <a:rPr lang="ru-RU" sz="1600" b="1" dirty="0" smtClean="0">
                <a:latin typeface="Times New Roman" panose="02020603050405020304" pitchFamily="18" charset="0"/>
                <a:cs typeface="Times New Roman" panose="02020603050405020304" pitchFamily="18" charset="0"/>
              </a:rPr>
              <a:t>уточнение и расширение пассивного предметного словаря детей по разным темам.</a:t>
            </a:r>
          </a:p>
          <a:p>
            <a:pPr algn="just"/>
            <a:r>
              <a:rPr lang="ru-RU" sz="1600" b="1" u="sng" dirty="0" smtClean="0">
                <a:latin typeface="Times New Roman" panose="02020603050405020304" pitchFamily="18" charset="0"/>
                <a:cs typeface="Times New Roman" panose="02020603050405020304" pitchFamily="18" charset="0"/>
              </a:rPr>
              <a:t>Материалы: </a:t>
            </a:r>
            <a:r>
              <a:rPr lang="ru-RU" sz="1600" b="1" dirty="0" smtClean="0">
                <a:latin typeface="Times New Roman" panose="02020603050405020304" pitchFamily="18" charset="0"/>
                <a:cs typeface="Times New Roman" panose="02020603050405020304" pitchFamily="18" charset="0"/>
              </a:rPr>
              <a:t>предметные картинки по разным темам.</a:t>
            </a:r>
          </a:p>
          <a:p>
            <a:pPr algn="just"/>
            <a:r>
              <a:rPr lang="ru-RU" sz="1600" b="1" u="sng" dirty="0" smtClean="0">
                <a:latin typeface="Times New Roman" panose="02020603050405020304" pitchFamily="18" charset="0"/>
                <a:cs typeface="Times New Roman" panose="02020603050405020304" pitchFamily="18" charset="0"/>
              </a:rPr>
              <a:t>Ход игры:</a:t>
            </a:r>
          </a:p>
          <a:p>
            <a:pPr algn="just"/>
            <a:r>
              <a:rPr lang="ru-RU" sz="1600" b="1" dirty="0" smtClean="0">
                <a:latin typeface="Times New Roman" panose="02020603050405020304" pitchFamily="18" charset="0"/>
                <a:cs typeface="Times New Roman" panose="02020603050405020304" pitchFamily="18" charset="0"/>
              </a:rPr>
              <a:t>Перед началом игры выберете тему, затем раздайте членам семьи по одной предметной картинке.</a:t>
            </a:r>
          </a:p>
          <a:p>
            <a:pPr algn="just"/>
            <a:r>
              <a:rPr lang="ru-RU" sz="1600" b="1" dirty="0" smtClean="0">
                <a:latin typeface="Times New Roman" panose="02020603050405020304" pitchFamily="18" charset="0"/>
                <a:cs typeface="Times New Roman" panose="02020603050405020304" pitchFamily="18" charset="0"/>
              </a:rPr>
              <a:t>Посмотри, какие у нас красивые картинки. Они все разные. Давай поиграем в интересную игру. Я буду называть слово, а ты слушайте внимательно. У кого такая картинка – ты будешь показывать. </a:t>
            </a:r>
          </a:p>
          <a:p>
            <a:pPr algn="just"/>
            <a:r>
              <a:rPr lang="ru-RU" sz="1600" b="1" dirty="0" smtClean="0">
                <a:latin typeface="Times New Roman" panose="02020603050405020304" pitchFamily="18" charset="0"/>
                <a:cs typeface="Times New Roman" panose="02020603050405020304" pitchFamily="18" charset="0"/>
              </a:rPr>
              <a:t>В этой игре можно менять темы, используя различные слова и обозначающие их картинки в соответствии с приведенным выше словарем. Картинки должны быть конкретные, легко узнаваемые, изображать знакомые ребенку предметы. Со временем можно увеличить количество используемых в игре картинок (например, раздавать по две картинки).</a:t>
            </a:r>
            <a:endParaRPr lang="ru-RU" sz="1600"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622" y="6660232"/>
            <a:ext cx="5714747" cy="1355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2367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2307</Words>
  <Application>Microsoft Office PowerPoint</Application>
  <PresentationFormat>Экран (4:3)</PresentationFormat>
  <Paragraphs>87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Консультация для родителей «Развитие понимания речи   у неговорящих детей » </vt:lpstr>
      <vt:lpstr>   </vt:lpstr>
      <vt:lpstr>   </vt:lpstr>
      <vt:lpstr>   </vt:lpstr>
      <vt:lpstr>   </vt:lpstr>
      <vt:lpstr>   </vt:lpstr>
      <vt:lpstr>   </vt:lpstr>
      <vt:lpstr>   </vt:lpstr>
      <vt:lpstr>   </vt:lpstr>
      <vt:lpstr>   </vt:lpstr>
      <vt:lpstr>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«Развитие понимания речи   у неговорящих детей 2-3 лет»</dc:title>
  <dc:creator>User</dc:creator>
  <cp:lastModifiedBy>Пользователь</cp:lastModifiedBy>
  <cp:revision>10</cp:revision>
  <dcterms:created xsi:type="dcterms:W3CDTF">2024-07-28T07:54:44Z</dcterms:created>
  <dcterms:modified xsi:type="dcterms:W3CDTF">2024-07-28T11:34:40Z</dcterms:modified>
</cp:coreProperties>
</file>