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59" r:id="rId4"/>
    <p:sldId id="276" r:id="rId5"/>
    <p:sldId id="260" r:id="rId6"/>
    <p:sldId id="275" r:id="rId7"/>
    <p:sldId id="269" r:id="rId8"/>
    <p:sldId id="273" r:id="rId9"/>
    <p:sldId id="271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B1736"/>
    <a:srgbClr val="F8B6E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D7FAD6-8E50-4D41-B02D-AAA6D80E73C8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09A128-E744-4400-929C-6D8E4AABC8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D7FAD6-8E50-4D41-B02D-AAA6D80E73C8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09A128-E744-4400-929C-6D8E4AABC8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D7FAD6-8E50-4D41-B02D-AAA6D80E73C8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09A128-E744-4400-929C-6D8E4AABC8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D7FAD6-8E50-4D41-B02D-AAA6D80E73C8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09A128-E744-4400-929C-6D8E4AABC8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D7FAD6-8E50-4D41-B02D-AAA6D80E73C8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09A128-E744-4400-929C-6D8E4AABC8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D7FAD6-8E50-4D41-B02D-AAA6D80E73C8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09A128-E744-4400-929C-6D8E4AABC8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D7FAD6-8E50-4D41-B02D-AAA6D80E73C8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09A128-E744-4400-929C-6D8E4AABC8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D7FAD6-8E50-4D41-B02D-AAA6D80E73C8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09A128-E744-4400-929C-6D8E4AABC8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D7FAD6-8E50-4D41-B02D-AAA6D80E73C8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09A128-E744-4400-929C-6D8E4AABC8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D7FAD6-8E50-4D41-B02D-AAA6D80E73C8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09A128-E744-4400-929C-6D8E4AABC8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D7FAD6-8E50-4D41-B02D-AAA6D80E73C8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09A128-E744-4400-929C-6D8E4AABC8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Прямоугольник 85"/>
          <p:cNvSpPr/>
          <p:nvPr userDrawn="1"/>
        </p:nvSpPr>
        <p:spPr>
          <a:xfrm>
            <a:off x="714348" y="285728"/>
            <a:ext cx="8215370" cy="63579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6643710"/>
            <a:ext cx="150016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kern="12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© Фокина Лидия Петровна </a:t>
            </a:r>
            <a:endParaRPr lang="ru-RU" sz="800" kern="1200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pSp>
        <p:nvGrpSpPr>
          <p:cNvPr id="8" name="Группа 7"/>
          <p:cNvGrpSpPr/>
          <p:nvPr userDrawn="1"/>
        </p:nvGrpSpPr>
        <p:grpSpPr>
          <a:xfrm rot="10800000">
            <a:off x="357158" y="6147194"/>
            <a:ext cx="821538" cy="250033"/>
            <a:chOff x="2714612" y="1428736"/>
            <a:chExt cx="2857520" cy="785818"/>
          </a:xfrm>
          <a:solidFill>
            <a:schemeClr val="accent4">
              <a:lumMod val="75000"/>
            </a:schemeClr>
          </a:solidFill>
        </p:grpSpPr>
        <p:sp>
          <p:nvSpPr>
            <p:cNvPr id="9" name="Овал 8"/>
            <p:cNvSpPr/>
            <p:nvPr/>
          </p:nvSpPr>
          <p:spPr>
            <a:xfrm>
              <a:off x="4786314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2714612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4929190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2857488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3071802" y="1571612"/>
              <a:ext cx="2143140" cy="500066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63500"/>
            </a:effectLst>
            <a:scene3d>
              <a:camera prst="perspectiveFront"/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4" name="Группа 13"/>
          <p:cNvGrpSpPr/>
          <p:nvPr userDrawn="1"/>
        </p:nvGrpSpPr>
        <p:grpSpPr>
          <a:xfrm rot="10800000">
            <a:off x="357158" y="5436391"/>
            <a:ext cx="821538" cy="250033"/>
            <a:chOff x="2714612" y="1428736"/>
            <a:chExt cx="2857520" cy="785818"/>
          </a:xfrm>
          <a:solidFill>
            <a:schemeClr val="accent4">
              <a:lumMod val="75000"/>
            </a:schemeClr>
          </a:solidFill>
        </p:grpSpPr>
        <p:sp>
          <p:nvSpPr>
            <p:cNvPr id="15" name="Овал 14"/>
            <p:cNvSpPr/>
            <p:nvPr/>
          </p:nvSpPr>
          <p:spPr>
            <a:xfrm>
              <a:off x="4786314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2714612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4929190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2857488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Скругленный прямоугольник 18"/>
            <p:cNvSpPr/>
            <p:nvPr/>
          </p:nvSpPr>
          <p:spPr>
            <a:xfrm>
              <a:off x="3071802" y="1571612"/>
              <a:ext cx="2143140" cy="500066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63500"/>
            </a:effectLst>
            <a:scene3d>
              <a:camera prst="perspectiveFront"/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7" name="Группа 86"/>
          <p:cNvGrpSpPr/>
          <p:nvPr userDrawn="1"/>
        </p:nvGrpSpPr>
        <p:grpSpPr>
          <a:xfrm rot="10800000">
            <a:off x="357158" y="4725588"/>
            <a:ext cx="821538" cy="250033"/>
            <a:chOff x="2714612" y="1428736"/>
            <a:chExt cx="2857520" cy="785818"/>
          </a:xfrm>
          <a:solidFill>
            <a:schemeClr val="accent4">
              <a:lumMod val="75000"/>
            </a:schemeClr>
          </a:solidFill>
        </p:grpSpPr>
        <p:sp>
          <p:nvSpPr>
            <p:cNvPr id="88" name="Овал 87"/>
            <p:cNvSpPr/>
            <p:nvPr/>
          </p:nvSpPr>
          <p:spPr>
            <a:xfrm>
              <a:off x="4786314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2714612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Овал 89"/>
            <p:cNvSpPr/>
            <p:nvPr/>
          </p:nvSpPr>
          <p:spPr>
            <a:xfrm>
              <a:off x="4929190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1" name="Овал 90"/>
            <p:cNvSpPr/>
            <p:nvPr/>
          </p:nvSpPr>
          <p:spPr>
            <a:xfrm>
              <a:off x="2857488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2" name="Скругленный прямоугольник 91"/>
            <p:cNvSpPr/>
            <p:nvPr/>
          </p:nvSpPr>
          <p:spPr>
            <a:xfrm>
              <a:off x="3071802" y="1571612"/>
              <a:ext cx="2143140" cy="500066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63500"/>
            </a:effectLst>
            <a:scene3d>
              <a:camera prst="perspectiveFront"/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3" name="Группа 92"/>
          <p:cNvGrpSpPr/>
          <p:nvPr userDrawn="1"/>
        </p:nvGrpSpPr>
        <p:grpSpPr>
          <a:xfrm rot="10800000">
            <a:off x="357158" y="4014785"/>
            <a:ext cx="821538" cy="250033"/>
            <a:chOff x="2714612" y="1428736"/>
            <a:chExt cx="2857520" cy="785818"/>
          </a:xfrm>
          <a:solidFill>
            <a:schemeClr val="accent4">
              <a:lumMod val="75000"/>
            </a:schemeClr>
          </a:solidFill>
        </p:grpSpPr>
        <p:sp>
          <p:nvSpPr>
            <p:cNvPr id="94" name="Овал 93"/>
            <p:cNvSpPr/>
            <p:nvPr/>
          </p:nvSpPr>
          <p:spPr>
            <a:xfrm>
              <a:off x="4786314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2714612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4929190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7" name="Овал 96"/>
            <p:cNvSpPr/>
            <p:nvPr/>
          </p:nvSpPr>
          <p:spPr>
            <a:xfrm>
              <a:off x="2857488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" name="Скругленный прямоугольник 97"/>
            <p:cNvSpPr/>
            <p:nvPr/>
          </p:nvSpPr>
          <p:spPr>
            <a:xfrm>
              <a:off x="3071802" y="1571612"/>
              <a:ext cx="2143140" cy="500066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63500"/>
            </a:effectLst>
            <a:scene3d>
              <a:camera prst="perspectiveFront"/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9" name="Группа 98"/>
          <p:cNvGrpSpPr/>
          <p:nvPr userDrawn="1"/>
        </p:nvGrpSpPr>
        <p:grpSpPr>
          <a:xfrm rot="10800000">
            <a:off x="357158" y="3303982"/>
            <a:ext cx="821538" cy="250033"/>
            <a:chOff x="2714612" y="1428736"/>
            <a:chExt cx="2857520" cy="785818"/>
          </a:xfrm>
          <a:solidFill>
            <a:schemeClr val="accent4">
              <a:lumMod val="75000"/>
            </a:schemeClr>
          </a:solidFill>
        </p:grpSpPr>
        <p:sp>
          <p:nvSpPr>
            <p:cNvPr id="100" name="Овал 99"/>
            <p:cNvSpPr/>
            <p:nvPr/>
          </p:nvSpPr>
          <p:spPr>
            <a:xfrm>
              <a:off x="4786314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2714612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4929190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3" name="Овал 102"/>
            <p:cNvSpPr/>
            <p:nvPr/>
          </p:nvSpPr>
          <p:spPr>
            <a:xfrm>
              <a:off x="2857488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4" name="Скругленный прямоугольник 103"/>
            <p:cNvSpPr/>
            <p:nvPr/>
          </p:nvSpPr>
          <p:spPr>
            <a:xfrm>
              <a:off x="3071802" y="1571612"/>
              <a:ext cx="2143140" cy="500066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63500"/>
            </a:effectLst>
            <a:scene3d>
              <a:camera prst="perspectiveFront"/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5" name="Группа 104"/>
          <p:cNvGrpSpPr/>
          <p:nvPr userDrawn="1"/>
        </p:nvGrpSpPr>
        <p:grpSpPr>
          <a:xfrm rot="10800000">
            <a:off x="357158" y="2593179"/>
            <a:ext cx="821538" cy="250033"/>
            <a:chOff x="2714612" y="1428736"/>
            <a:chExt cx="2857520" cy="785818"/>
          </a:xfrm>
          <a:solidFill>
            <a:schemeClr val="accent4">
              <a:lumMod val="75000"/>
            </a:schemeClr>
          </a:solidFill>
        </p:grpSpPr>
        <p:sp>
          <p:nvSpPr>
            <p:cNvPr id="106" name="Овал 105"/>
            <p:cNvSpPr/>
            <p:nvPr/>
          </p:nvSpPr>
          <p:spPr>
            <a:xfrm>
              <a:off x="4786314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Овал 106"/>
            <p:cNvSpPr/>
            <p:nvPr/>
          </p:nvSpPr>
          <p:spPr>
            <a:xfrm>
              <a:off x="2714612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Овал 107"/>
            <p:cNvSpPr/>
            <p:nvPr/>
          </p:nvSpPr>
          <p:spPr>
            <a:xfrm>
              <a:off x="4929190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9" name="Овал 108"/>
            <p:cNvSpPr/>
            <p:nvPr/>
          </p:nvSpPr>
          <p:spPr>
            <a:xfrm>
              <a:off x="2857488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0" name="Скругленный прямоугольник 109"/>
            <p:cNvSpPr/>
            <p:nvPr/>
          </p:nvSpPr>
          <p:spPr>
            <a:xfrm>
              <a:off x="3071802" y="1571612"/>
              <a:ext cx="2143140" cy="500066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63500"/>
            </a:effectLst>
            <a:scene3d>
              <a:camera prst="perspectiveFront"/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1" name="Группа 110"/>
          <p:cNvGrpSpPr/>
          <p:nvPr userDrawn="1"/>
        </p:nvGrpSpPr>
        <p:grpSpPr>
          <a:xfrm rot="10800000">
            <a:off x="357158" y="1882376"/>
            <a:ext cx="821538" cy="250033"/>
            <a:chOff x="2714612" y="1428736"/>
            <a:chExt cx="2857520" cy="785818"/>
          </a:xfrm>
          <a:solidFill>
            <a:schemeClr val="accent4">
              <a:lumMod val="75000"/>
            </a:schemeClr>
          </a:solidFill>
        </p:grpSpPr>
        <p:sp>
          <p:nvSpPr>
            <p:cNvPr id="112" name="Овал 111"/>
            <p:cNvSpPr/>
            <p:nvPr/>
          </p:nvSpPr>
          <p:spPr>
            <a:xfrm>
              <a:off x="4786314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2714612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4929190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5" name="Овал 114"/>
            <p:cNvSpPr/>
            <p:nvPr/>
          </p:nvSpPr>
          <p:spPr>
            <a:xfrm>
              <a:off x="2857488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6" name="Скругленный прямоугольник 115"/>
            <p:cNvSpPr/>
            <p:nvPr/>
          </p:nvSpPr>
          <p:spPr>
            <a:xfrm>
              <a:off x="3071802" y="1571612"/>
              <a:ext cx="2143140" cy="500066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63500"/>
            </a:effectLst>
            <a:scene3d>
              <a:camera prst="perspectiveFront"/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7" name="Группа 116"/>
          <p:cNvGrpSpPr/>
          <p:nvPr userDrawn="1"/>
        </p:nvGrpSpPr>
        <p:grpSpPr>
          <a:xfrm rot="10800000">
            <a:off x="357158" y="1171573"/>
            <a:ext cx="821538" cy="250033"/>
            <a:chOff x="2714612" y="1428736"/>
            <a:chExt cx="2857520" cy="785818"/>
          </a:xfrm>
          <a:solidFill>
            <a:schemeClr val="accent4">
              <a:lumMod val="75000"/>
            </a:schemeClr>
          </a:solidFill>
        </p:grpSpPr>
        <p:sp>
          <p:nvSpPr>
            <p:cNvPr id="118" name="Овал 117"/>
            <p:cNvSpPr/>
            <p:nvPr/>
          </p:nvSpPr>
          <p:spPr>
            <a:xfrm>
              <a:off x="4786314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Овал 118"/>
            <p:cNvSpPr/>
            <p:nvPr/>
          </p:nvSpPr>
          <p:spPr>
            <a:xfrm>
              <a:off x="2714612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Овал 119"/>
            <p:cNvSpPr/>
            <p:nvPr/>
          </p:nvSpPr>
          <p:spPr>
            <a:xfrm>
              <a:off x="4929190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1" name="Овал 120"/>
            <p:cNvSpPr/>
            <p:nvPr/>
          </p:nvSpPr>
          <p:spPr>
            <a:xfrm>
              <a:off x="2857488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2" name="Скругленный прямоугольник 121"/>
            <p:cNvSpPr/>
            <p:nvPr/>
          </p:nvSpPr>
          <p:spPr>
            <a:xfrm>
              <a:off x="3071802" y="1571612"/>
              <a:ext cx="2143140" cy="500066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63500"/>
            </a:effectLst>
            <a:scene3d>
              <a:camera prst="perspectiveFront"/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3" name="Группа 122"/>
          <p:cNvGrpSpPr/>
          <p:nvPr userDrawn="1"/>
        </p:nvGrpSpPr>
        <p:grpSpPr>
          <a:xfrm rot="10800000">
            <a:off x="357158" y="460770"/>
            <a:ext cx="821538" cy="250033"/>
            <a:chOff x="2714612" y="1428736"/>
            <a:chExt cx="2857520" cy="785818"/>
          </a:xfrm>
          <a:solidFill>
            <a:schemeClr val="accent4">
              <a:lumMod val="75000"/>
            </a:schemeClr>
          </a:solidFill>
        </p:grpSpPr>
        <p:sp>
          <p:nvSpPr>
            <p:cNvPr id="124" name="Овал 123"/>
            <p:cNvSpPr/>
            <p:nvPr/>
          </p:nvSpPr>
          <p:spPr>
            <a:xfrm>
              <a:off x="4786314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2714612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4929190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7" name="Овал 126"/>
            <p:cNvSpPr/>
            <p:nvPr/>
          </p:nvSpPr>
          <p:spPr>
            <a:xfrm>
              <a:off x="2857488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8" name="Скругленный прямоугольник 127"/>
            <p:cNvSpPr/>
            <p:nvPr/>
          </p:nvSpPr>
          <p:spPr>
            <a:xfrm>
              <a:off x="3071802" y="1571612"/>
              <a:ext cx="2143140" cy="500066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63500"/>
            </a:effectLst>
            <a:scene3d>
              <a:camera prst="perspectiveFront"/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8" descr="профессии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16632"/>
            <a:ext cx="9036496" cy="6704932"/>
          </a:xfrm>
          <a:prstGeom prst="rect">
            <a:avLst/>
          </a:prstGeom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2987824" y="908720"/>
            <a:ext cx="446449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n w="6350">
                  <a:noFill/>
                </a:ln>
                <a:solidFill>
                  <a:srgbClr val="7030A0"/>
                </a:solidFill>
              </a:rPr>
              <a:t/>
            </a:r>
            <a:br>
              <a:rPr lang="ru-RU" sz="1600" b="1" dirty="0" smtClean="0">
                <a:ln w="6350">
                  <a:noFill/>
                </a:ln>
                <a:solidFill>
                  <a:srgbClr val="7030A0"/>
                </a:solidFill>
              </a:rPr>
            </a:br>
            <a:endParaRPr lang="ru-RU" sz="1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07704" y="836712"/>
            <a:ext cx="590465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7030A0"/>
                </a:solidFill>
              </a:rPr>
              <a:t>Анализ работы </a:t>
            </a:r>
            <a:endParaRPr lang="ru-RU" sz="2000" b="1" i="1" dirty="0" smtClean="0">
              <a:solidFill>
                <a:srgbClr val="7030A0"/>
              </a:solidFill>
            </a:endParaRPr>
          </a:p>
          <a:p>
            <a:pPr algn="ctr"/>
            <a:r>
              <a:rPr lang="ru-RU" sz="2000" i="1" dirty="0" smtClean="0">
                <a:solidFill>
                  <a:srgbClr val="7030A0"/>
                </a:solidFill>
              </a:rPr>
              <a:t>в</a:t>
            </a:r>
            <a:r>
              <a:rPr lang="ru-RU" sz="2000" i="1" dirty="0" smtClean="0">
                <a:solidFill>
                  <a:srgbClr val="7030A0"/>
                </a:solidFill>
              </a:rPr>
              <a:t> структурном </a:t>
            </a:r>
            <a:r>
              <a:rPr lang="ru-RU" sz="2000" i="1" dirty="0" smtClean="0">
                <a:solidFill>
                  <a:srgbClr val="7030A0"/>
                </a:solidFill>
              </a:rPr>
              <a:t>подразделение государственного бюджетного              общеобразовательного учреждения </a:t>
            </a:r>
            <a:endParaRPr lang="ru-RU" sz="2000" i="1" dirty="0" smtClean="0">
              <a:solidFill>
                <a:srgbClr val="7030A0"/>
              </a:solidFill>
            </a:endParaRPr>
          </a:p>
          <a:p>
            <a:pPr algn="ctr"/>
            <a:r>
              <a:rPr lang="ru-RU" sz="2000" i="1" dirty="0" smtClean="0">
                <a:solidFill>
                  <a:srgbClr val="7030A0"/>
                </a:solidFill>
              </a:rPr>
              <a:t>Самарской </a:t>
            </a:r>
            <a:r>
              <a:rPr lang="ru-RU" sz="2000" i="1" dirty="0" smtClean="0">
                <a:solidFill>
                  <a:srgbClr val="7030A0"/>
                </a:solidFill>
              </a:rPr>
              <a:t>области </a:t>
            </a:r>
          </a:p>
          <a:p>
            <a:pPr algn="ctr"/>
            <a:r>
              <a:rPr lang="ru-RU" sz="2000" i="1" dirty="0" smtClean="0">
                <a:solidFill>
                  <a:srgbClr val="7030A0"/>
                </a:solidFill>
              </a:rPr>
              <a:t>основной общеобразовательной школы №4 </a:t>
            </a:r>
          </a:p>
          <a:p>
            <a:pPr algn="ctr"/>
            <a:r>
              <a:rPr lang="ru-RU" sz="2000" i="1" dirty="0" smtClean="0">
                <a:solidFill>
                  <a:srgbClr val="7030A0"/>
                </a:solidFill>
              </a:rPr>
              <a:t>городского округа Отрадный  Самарской области</a:t>
            </a:r>
          </a:p>
          <a:p>
            <a:pPr algn="ctr"/>
            <a:r>
              <a:rPr lang="ru-RU" sz="2000" i="1" dirty="0" smtClean="0">
                <a:solidFill>
                  <a:srgbClr val="7030A0"/>
                </a:solidFill>
              </a:rPr>
              <a:t>детский сад №</a:t>
            </a:r>
            <a:r>
              <a:rPr lang="ru-RU" sz="2000" i="1" dirty="0" smtClean="0">
                <a:solidFill>
                  <a:srgbClr val="7030A0"/>
                </a:solidFill>
              </a:rPr>
              <a:t>3</a:t>
            </a:r>
          </a:p>
          <a:p>
            <a:pPr algn="ctr"/>
            <a:endParaRPr lang="ru-RU" sz="2000" i="1" dirty="0" smtClean="0">
              <a:solidFill>
                <a:srgbClr val="7030A0"/>
              </a:solidFill>
            </a:endParaRPr>
          </a:p>
          <a:p>
            <a:pPr algn="ctr"/>
            <a:r>
              <a:rPr lang="ru-RU" sz="2000" b="1" i="1" dirty="0" smtClean="0">
                <a:solidFill>
                  <a:srgbClr val="7030A0"/>
                </a:solidFill>
              </a:rPr>
              <a:t> </a:t>
            </a:r>
            <a:r>
              <a:rPr lang="ru-RU" sz="2400" b="1" i="1" dirty="0" smtClean="0">
                <a:solidFill>
                  <a:srgbClr val="7030A0"/>
                </a:solidFill>
              </a:rPr>
              <a:t>по проекту </a:t>
            </a:r>
            <a:br>
              <a:rPr lang="ru-RU" sz="2400" b="1" i="1" dirty="0" smtClean="0">
                <a:solidFill>
                  <a:srgbClr val="7030A0"/>
                </a:solidFill>
              </a:rPr>
            </a:br>
            <a:r>
              <a:rPr lang="ru-RU" sz="2400" b="1" i="1" dirty="0" smtClean="0">
                <a:solidFill>
                  <a:srgbClr val="7030A0"/>
                </a:solidFill>
              </a:rPr>
              <a:t>«Все работы хороши, выбирай на вкус»</a:t>
            </a:r>
            <a:r>
              <a:rPr lang="ru-RU" sz="2400" i="1" dirty="0" smtClean="0"/>
              <a:t/>
            </a:r>
            <a:br>
              <a:rPr lang="ru-RU" sz="2400" i="1" dirty="0" smtClean="0"/>
            </a:br>
            <a:endParaRPr lang="ru-RU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692696"/>
            <a:ext cx="7653536" cy="998984"/>
          </a:xfrm>
        </p:spPr>
        <p:txBody>
          <a:bodyPr/>
          <a:lstStyle/>
          <a:p>
            <a:pPr algn="l"/>
            <a:r>
              <a:rPr lang="ru-RU" sz="2800" b="1" i="1" dirty="0" smtClean="0">
                <a:solidFill>
                  <a:srgbClr val="7030A0"/>
                </a:solidFill>
                <a:cs typeface="Times New Roman" pitchFamily="18" charset="0"/>
              </a:rPr>
              <a:t>Цель проекта: </a:t>
            </a:r>
            <a:r>
              <a:rPr lang="ru-RU" sz="2800" i="1" dirty="0" smtClean="0">
                <a:solidFill>
                  <a:srgbClr val="7030A0"/>
                </a:solidFill>
                <a:cs typeface="Times New Roman" pitchFamily="18" charset="0"/>
              </a:rPr>
              <a:t>формирование предпосылок личностного и профессионального самоопределения дошкольника и расширение словарного запаса.</a:t>
            </a:r>
            <a:r>
              <a:rPr lang="ru-RU" sz="2800" b="1" i="1" dirty="0" smtClean="0">
                <a:solidFill>
                  <a:srgbClr val="7030A0"/>
                </a:solidFill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rgbClr val="7030A0"/>
                </a:solidFill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7030A0"/>
                </a:solidFill>
                <a:cs typeface="Times New Roman" pitchFamily="18" charset="0"/>
              </a:rPr>
              <a:t>Основными задачами являлись:</a:t>
            </a:r>
            <a:br>
              <a:rPr lang="ru-RU" sz="2800" b="1" i="1" dirty="0" smtClean="0">
                <a:solidFill>
                  <a:srgbClr val="7030A0"/>
                </a:solidFill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7030A0"/>
                </a:solidFill>
                <a:cs typeface="Times New Roman" pitchFamily="18" charset="0"/>
              </a:rPr>
              <a:t>1. </a:t>
            </a:r>
            <a:r>
              <a:rPr lang="ru-RU" sz="2800" i="1" dirty="0" smtClean="0">
                <a:solidFill>
                  <a:srgbClr val="7030A0"/>
                </a:solidFill>
                <a:cs typeface="Times New Roman" pitchFamily="18" charset="0"/>
              </a:rPr>
              <a:t>Сформировать представление о мире профессий, о труде взрослых.</a:t>
            </a:r>
            <a:br>
              <a:rPr lang="ru-RU" sz="2800" i="1" dirty="0" smtClean="0">
                <a:solidFill>
                  <a:srgbClr val="7030A0"/>
                </a:solidFill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7030A0"/>
                </a:solidFill>
                <a:cs typeface="Times New Roman" pitchFamily="18" charset="0"/>
              </a:rPr>
              <a:t>2. </a:t>
            </a:r>
            <a:r>
              <a:rPr lang="ru-RU" sz="2800" i="1" dirty="0" smtClean="0">
                <a:solidFill>
                  <a:srgbClr val="7030A0"/>
                </a:solidFill>
                <a:cs typeface="Times New Roman" pitchFamily="18" charset="0"/>
              </a:rPr>
              <a:t>Систематизировать знания о профессиях и уметь называть их.</a:t>
            </a:r>
            <a:br>
              <a:rPr lang="ru-RU" sz="2800" i="1" dirty="0" smtClean="0">
                <a:solidFill>
                  <a:srgbClr val="7030A0"/>
                </a:solidFill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7030A0"/>
                </a:solidFill>
                <a:cs typeface="Times New Roman" pitchFamily="18" charset="0"/>
              </a:rPr>
              <a:t>3. </a:t>
            </a:r>
            <a:r>
              <a:rPr lang="ru-RU" sz="2800" i="1" dirty="0" smtClean="0">
                <a:solidFill>
                  <a:srgbClr val="7030A0"/>
                </a:solidFill>
                <a:cs typeface="Times New Roman" pitchFamily="18" charset="0"/>
              </a:rPr>
              <a:t>Сформировать навык игры с атрибутами.</a:t>
            </a:r>
            <a:br>
              <a:rPr lang="ru-RU" sz="2800" i="1" dirty="0" smtClean="0">
                <a:solidFill>
                  <a:srgbClr val="7030A0"/>
                </a:solidFill>
                <a:cs typeface="Times New Roman" pitchFamily="18" charset="0"/>
              </a:rPr>
            </a:br>
            <a:r>
              <a:rPr lang="ru-RU" sz="2800" i="1" dirty="0" smtClean="0">
                <a:solidFill>
                  <a:srgbClr val="7030A0"/>
                </a:solidFill>
                <a:cs typeface="Times New Roman" pitchFamily="18" charset="0"/>
              </a:rPr>
              <a:t>Расширить активный и пассивный словарь дошкольника.</a:t>
            </a:r>
            <a:r>
              <a:rPr lang="ru-RU" sz="2800" dirty="0" smtClean="0">
                <a:solidFill>
                  <a:srgbClr val="7030A0"/>
                </a:solidFill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7030A0"/>
                </a:solidFill>
                <a:cs typeface="Times New Roman" pitchFamily="18" charset="0"/>
              </a:rPr>
            </a:br>
            <a:endParaRPr lang="ru-RU" sz="2800" dirty="0">
              <a:solidFill>
                <a:srgbClr val="7030A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Содержимое 12" descr="доктор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2636912"/>
            <a:ext cx="3744416" cy="2808312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Содержимое 11" descr="Рисунок1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48064" y="3356992"/>
            <a:ext cx="3744416" cy="2808312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Заголовок 1"/>
          <p:cNvSpPr txBox="1">
            <a:spLocks/>
          </p:cNvSpPr>
          <p:nvPr/>
        </p:nvSpPr>
        <p:spPr>
          <a:xfrm>
            <a:off x="1331640" y="476672"/>
            <a:ext cx="7427168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1331640" y="966003"/>
            <a:ext cx="748883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Для реализации проекта были выбраны 10 профессий (5 популярных и 5 малоизвестных детям): ветеринар, врач, продавец, портной, швея, журналист, строитель, мастер по ремонту компьютера, библиотекарь, часовщик. 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620688"/>
            <a:ext cx="6624736" cy="796950"/>
          </a:xfrm>
        </p:spPr>
        <p:txBody>
          <a:bodyPr/>
          <a:lstStyle/>
          <a:p>
            <a:r>
              <a:rPr lang="ru-RU" sz="2000" i="1" dirty="0" smtClean="0">
                <a:solidFill>
                  <a:srgbClr val="7030A0"/>
                </a:solidFill>
                <a:latin typeface="+mn-lt"/>
                <a:ea typeface="Courier New"/>
              </a:rPr>
              <a:t>Формирование предпосылок личностного и профессионального самоопределения дошкольника возможно при использовании разнообразных методов и средств формирования представлений дошкольников</a:t>
            </a:r>
            <a:br>
              <a:rPr lang="ru-RU" sz="2000" i="1" dirty="0" smtClean="0">
                <a:solidFill>
                  <a:srgbClr val="7030A0"/>
                </a:solidFill>
                <a:latin typeface="+mn-lt"/>
                <a:ea typeface="Courier New"/>
              </a:rPr>
            </a:br>
            <a:r>
              <a:rPr lang="ru-RU" sz="2000" i="1" dirty="0" smtClean="0">
                <a:solidFill>
                  <a:srgbClr val="7030A0"/>
                </a:solidFill>
                <a:latin typeface="+mn-lt"/>
                <a:ea typeface="Courier New"/>
              </a:rPr>
              <a:t> о мире профессий</a:t>
            </a:r>
            <a:endParaRPr lang="ru-RU" sz="2000" i="1" dirty="0">
              <a:solidFill>
                <a:srgbClr val="7030A0"/>
              </a:solidFill>
              <a:latin typeface="+mn-lt"/>
            </a:endParaRPr>
          </a:p>
        </p:txBody>
      </p:sp>
      <p:pic>
        <p:nvPicPr>
          <p:cNvPr id="5" name="Содержимое 7" descr="IMG_059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2348880"/>
            <a:ext cx="3744416" cy="2808312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Содержимое 8" descr="DSC0660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04048" y="3429000"/>
            <a:ext cx="3695147" cy="2808312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12" descr="доктор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3501008"/>
            <a:ext cx="3600400" cy="2969915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Содержимое 11" descr="Рисунок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3573016"/>
            <a:ext cx="3600400" cy="2952328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1187624" y="827390"/>
            <a:ext cx="7560840" cy="252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Анкетирование и диагностирование детей по профориентации.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Составлены</a:t>
            </a:r>
            <a:r>
              <a:rPr kumimoji="0" lang="ru-RU" sz="1600" b="0" i="1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учебно-тематический    план.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Проведены беседы, сюжетно-ролевые и дидактические игры, НООД, игры с использованием ЭОР.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Созданы альбомы с картинками и фотографиями выбранных профессий.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Обшиты куклы.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Консультации по профориентации детей дошкольного возраста для родителей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Разработаны мини проекты по знакомству детей с каждой профессией в отдельности.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cs typeface="Arial" pitchFamily="34" charset="0"/>
            </a:endParaRPr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1331640" y="345986"/>
            <a:ext cx="669674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Были запланированы и проведены следующие мероприятия: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Содержимое 11" descr="Рисунок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3429000"/>
            <a:ext cx="3512585" cy="28803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763688" y="476672"/>
            <a:ext cx="669674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Успешное осуществление вышеперечисленных форм работы с детьми невозможно без организации правильной и соответствующей возрастным особенностям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профориентаци­онной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 предметно-развивающей среды.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C:\Users\3\Desktop\профессии\DSC0620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2348880"/>
            <a:ext cx="3744416" cy="28083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IMG_059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3429000"/>
            <a:ext cx="3744417" cy="2808312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Содержимое 7" descr="IMG_0591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5148064" y="2492896"/>
            <a:ext cx="3649950" cy="2736304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619672" y="476672"/>
            <a:ext cx="59766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1" dirty="0" smtClean="0">
                <a:solidFill>
                  <a:srgbClr val="7030A0"/>
                </a:solidFill>
              </a:rPr>
              <a:t>Родители были непосредственными участниками образовательного процесса. Они изготавливали атрибуты для сюжетно-ролевых игр по профессиям, приглашали к себе на предприятия, знакомили с орудиями труда и результатами своей работы. </a:t>
            </a:r>
            <a:endParaRPr lang="ru-RU" sz="2000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499176" cy="1143000"/>
          </a:xfrm>
        </p:spPr>
        <p:txBody>
          <a:bodyPr/>
          <a:lstStyle/>
          <a:p>
            <a:r>
              <a:rPr lang="ru-RU" sz="3200" b="1" i="1" dirty="0" smtClean="0">
                <a:solidFill>
                  <a:srgbClr val="7030A0"/>
                </a:solidFill>
              </a:rPr>
              <a:t>Диагностический инструментарий</a:t>
            </a:r>
            <a:endParaRPr lang="ru-RU" sz="3200" b="1" i="1" dirty="0">
              <a:solidFill>
                <a:srgbClr val="7030A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187624" y="764705"/>
            <a:ext cx="7499176" cy="2520280"/>
          </a:xfrm>
        </p:spPr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ru-RU" sz="2000" i="1" dirty="0" err="1" smtClean="0">
                <a:solidFill>
                  <a:srgbClr val="9B1736"/>
                </a:solidFill>
                <a:latin typeface="Times New Roman" pitchFamily="18" charset="0"/>
                <a:cs typeface="Times New Roman" pitchFamily="18" charset="0"/>
              </a:rPr>
              <a:t>Профориетационный</a:t>
            </a:r>
            <a:r>
              <a:rPr lang="ru-RU" sz="2000" i="1" dirty="0" smtClean="0">
                <a:solidFill>
                  <a:srgbClr val="9B1736"/>
                </a:solidFill>
                <a:latin typeface="Times New Roman" pitchFamily="18" charset="0"/>
                <a:cs typeface="Times New Roman" pitchFamily="18" charset="0"/>
              </a:rPr>
              <a:t> опросник (Е. И. Климов).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000" i="1" dirty="0" smtClean="0">
                <a:solidFill>
                  <a:srgbClr val="9B1736"/>
                </a:solidFill>
                <a:latin typeface="Times New Roman" pitchFamily="18" charset="0"/>
                <a:cs typeface="Times New Roman" pitchFamily="18" charset="0"/>
              </a:rPr>
              <a:t>Опросник Л. В. </a:t>
            </a:r>
            <a:r>
              <a:rPr lang="ru-RU" sz="2000" i="1" dirty="0" err="1" smtClean="0">
                <a:solidFill>
                  <a:srgbClr val="9B1736"/>
                </a:solidFill>
                <a:latin typeface="Times New Roman" pitchFamily="18" charset="0"/>
                <a:cs typeface="Times New Roman" pitchFamily="18" charset="0"/>
              </a:rPr>
              <a:t>Куцаковой</a:t>
            </a:r>
            <a:r>
              <a:rPr lang="ru-RU" sz="2000" i="1" dirty="0" smtClean="0">
                <a:solidFill>
                  <a:srgbClr val="9B1736"/>
                </a:solidFill>
                <a:latin typeface="Times New Roman" pitchFamily="18" charset="0"/>
                <a:cs typeface="Times New Roman" pitchFamily="18" charset="0"/>
              </a:rPr>
              <a:t> «Профессиональная деятельность взрослых»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000" i="1" dirty="0" smtClean="0">
                <a:solidFill>
                  <a:srgbClr val="9B1736"/>
                </a:solidFill>
                <a:latin typeface="Times New Roman" pitchFamily="18" charset="0"/>
                <a:cs typeface="Times New Roman" pitchFamily="18" charset="0"/>
              </a:rPr>
              <a:t>Диагностика игровой деятельности (игры профессионального  характера) (В.П. Кондрашов)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000" i="1" dirty="0" smtClean="0">
                <a:solidFill>
                  <a:srgbClr val="9B1736"/>
                </a:solidFill>
                <a:latin typeface="Times New Roman" pitchFamily="18" charset="0"/>
                <a:cs typeface="Times New Roman" pitchFamily="18" charset="0"/>
              </a:rPr>
              <a:t>Тест </a:t>
            </a:r>
            <a:r>
              <a:rPr lang="ru-RU" sz="2000" i="1" dirty="0" smtClean="0">
                <a:solidFill>
                  <a:srgbClr val="9B1736"/>
                </a:solidFill>
                <a:latin typeface="Times New Roman" pitchFamily="18" charset="0"/>
                <a:cs typeface="Times New Roman" pitchFamily="18" charset="0"/>
              </a:rPr>
              <a:t>«Узнай профессию».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000" i="1" dirty="0" smtClean="0">
                <a:solidFill>
                  <a:srgbClr val="9B1736"/>
                </a:solidFill>
                <a:latin typeface="Times New Roman" pitchFamily="18" charset="0"/>
                <a:cs typeface="Times New Roman" pitchFamily="18" charset="0"/>
              </a:rPr>
              <a:t>Рисуночный </a:t>
            </a:r>
            <a:r>
              <a:rPr lang="ru-RU" sz="2000" i="1" dirty="0" smtClean="0">
                <a:solidFill>
                  <a:srgbClr val="9B1736"/>
                </a:solidFill>
                <a:latin typeface="Times New Roman" pitchFamily="18" charset="0"/>
                <a:cs typeface="Times New Roman" pitchFamily="18" charset="0"/>
              </a:rPr>
              <a:t>тест «Моя семья».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  <p:pic>
        <p:nvPicPr>
          <p:cNvPr id="4" name="Содержимое 8" descr="DSC066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3501008"/>
            <a:ext cx="3768419" cy="2826314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Содержимое 7" descr="IMG_059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2492896"/>
            <a:ext cx="3552395" cy="2664296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Содержимое 7" descr="IMG_059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3645024"/>
            <a:ext cx="3600400" cy="2740441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1547664" y="760349"/>
            <a:ext cx="684076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Courier New" pitchFamily="49" charset="0"/>
                <a:cs typeface="Times New Roman" pitchFamily="18" charset="0"/>
              </a:rPr>
              <a:t>Таким образом, проводимая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ea typeface="Courier New" pitchFamily="49" charset="0"/>
                <a:cs typeface="Times New Roman" pitchFamily="18" charset="0"/>
              </a:rPr>
              <a:t>профори­ентационная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Courier New" pitchFamily="49" charset="0"/>
                <a:cs typeface="Times New Roman" pitchFamily="18" charset="0"/>
              </a:rPr>
              <a:t> работа позволяет ненавязчиво подвести детей к важному выводу, что труд, профессиональная деятельность яв­ляются значимой сферой жизни.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cs typeface="Arial" pitchFamily="34" charset="0"/>
            </a:endParaRPr>
          </a:p>
        </p:txBody>
      </p:sp>
      <p:pic>
        <p:nvPicPr>
          <p:cNvPr id="7" name="Picture 1" descr="C:\Users\3\Desktop\профессии\DSC062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2492896"/>
            <a:ext cx="3744416" cy="28083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221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7B354D"/>
      </a:hlink>
      <a:folHlink>
        <a:srgbClr val="B5547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283</Words>
  <Application>Microsoft Office PowerPoint</Application>
  <PresentationFormat>Экран (4:3)</PresentationFormat>
  <Paragraphs>30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Цель проекта: формирование предпосылок личностного и профессионального самоопределения дошкольника и расширение словарного запаса. Основными задачами являлись: 1. Сформировать представление о мире профессий, о труде взрослых. 2. Систематизировать знания о профессиях и уметь называть их. 3. Сформировать навык игры с атрибутами. Расширить активный и пассивный словарь дошкольника. </vt:lpstr>
      <vt:lpstr>Слайд 3</vt:lpstr>
      <vt:lpstr>Формирование предпосылок личностного и профессионального самоопределения дошкольника возможно при использовании разнообразных методов и средств формирования представлений дошкольников  о мире профессий</vt:lpstr>
      <vt:lpstr>Слайд 5</vt:lpstr>
      <vt:lpstr>Слайд 6</vt:lpstr>
      <vt:lpstr>Слайд 7</vt:lpstr>
      <vt:lpstr>Диагностический инструментарий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ПРОФЕССИЯХ</dc:title>
  <dc:creator>Старкова</dc:creator>
  <cp:lastModifiedBy>3</cp:lastModifiedBy>
  <cp:revision>45</cp:revision>
  <dcterms:created xsi:type="dcterms:W3CDTF">2014-11-22T17:16:34Z</dcterms:created>
  <dcterms:modified xsi:type="dcterms:W3CDTF">2021-04-07T08:31:17Z</dcterms:modified>
</cp:coreProperties>
</file>